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Cooper BT Bold" charset="1" panose="0208080404030B020404"/>
      <p:regular r:id="rId21"/>
    </p:embeddedFont>
    <p:embeddedFont>
      <p:font typeface="Open Sans" charset="1" panose="020B0606030504020204"/>
      <p:regular r:id="rId22"/>
    </p:embeddedFont>
    <p:embeddedFont>
      <p:font typeface="Open Sans Bold Italics" charset="1" panose="020B0806030504020204"/>
      <p:regular r:id="rId23"/>
    </p:embeddedFont>
    <p:embeddedFont>
      <p:font typeface="Open Sans Bold" charset="1" panose="020B080603050402020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5.pn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2" Target="../media/image1.jpe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50.png" Type="http://schemas.openxmlformats.org/officeDocument/2006/relationships/image"/><Relationship Id="rId8" Target="../media/image51.png" Type="http://schemas.openxmlformats.org/officeDocument/2006/relationships/image"/><Relationship Id="rId9" Target="../media/image5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2" Target="../media/image1.jpe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03458" y="2373838"/>
            <a:ext cx="9681085" cy="3741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05"/>
              </a:lnSpc>
            </a:pPr>
            <a:r>
              <a:rPr lang="en-US" b="true" sz="8513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MOVIE GENRE CLASSIFICATION</a:t>
            </a:r>
          </a:p>
          <a:p>
            <a:pPr algn="ctr">
              <a:lnSpc>
                <a:spcPts val="9705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4232584" y="5742975"/>
            <a:ext cx="9822832" cy="2408015"/>
            <a:chOff x="0" y="0"/>
            <a:chExt cx="13097110" cy="321068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17285" cy="3210687"/>
            </a:xfrm>
            <a:custGeom>
              <a:avLst/>
              <a:gdLst/>
              <a:ahLst/>
              <a:cxnLst/>
              <a:rect r="r" b="b" t="t" l="l"/>
              <a:pathLst>
                <a:path h="3210687" w="3117285">
                  <a:moveTo>
                    <a:pt x="0" y="0"/>
                  </a:moveTo>
                  <a:lnTo>
                    <a:pt x="3117285" y="0"/>
                  </a:lnTo>
                  <a:lnTo>
                    <a:pt x="3117285" y="3210687"/>
                  </a:lnTo>
                  <a:lnTo>
                    <a:pt x="0" y="3210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4654943" y="238195"/>
              <a:ext cx="8442166" cy="27438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50"/>
                </a:lnSpc>
              </a:pPr>
              <a:r>
                <a:rPr lang="en-US" sz="273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CAMILA ANDREA ARIAS VARGAS </a:t>
              </a:r>
            </a:p>
            <a:p>
              <a:pPr algn="l">
                <a:lnSpc>
                  <a:spcPts val="3250"/>
                </a:lnSpc>
              </a:pPr>
              <a:r>
                <a:rPr lang="en-US" sz="273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Felipe Clavijo Acosta</a:t>
              </a:r>
            </a:p>
            <a:p>
              <a:pPr algn="l">
                <a:lnSpc>
                  <a:spcPts val="3250"/>
                </a:lnSpc>
              </a:pPr>
              <a:r>
                <a:rPr lang="en-US" sz="273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Joel Alfredo Márquez Álvarez</a:t>
              </a:r>
            </a:p>
            <a:p>
              <a:pPr algn="l">
                <a:lnSpc>
                  <a:spcPts val="3250"/>
                </a:lnSpc>
              </a:pPr>
              <a:r>
                <a:rPr lang="en-US" sz="273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Juan Camilo Ramírez Restrepo</a:t>
              </a:r>
            </a:p>
            <a:p>
              <a:pPr algn="l">
                <a:lnSpc>
                  <a:spcPts val="3250"/>
                </a:lnSpc>
              </a:pPr>
              <a:r>
                <a:rPr lang="en-US" sz="273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Juan Pablo Cuellar Solano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0">
            <a:off x="-536585" y="3303539"/>
            <a:ext cx="2525458" cy="4114800"/>
          </a:xfrm>
          <a:custGeom>
            <a:avLst/>
            <a:gdLst/>
            <a:ahLst/>
            <a:cxnLst/>
            <a:rect r="r" b="b" t="t" l="l"/>
            <a:pathLst>
              <a:path h="4114800" w="2525458">
                <a:moveTo>
                  <a:pt x="2525459" y="0"/>
                </a:moveTo>
                <a:lnTo>
                  <a:pt x="0" y="0"/>
                </a:lnTo>
                <a:lnTo>
                  <a:pt x="0" y="4114800"/>
                </a:lnTo>
                <a:lnTo>
                  <a:pt x="2525459" y="4114800"/>
                </a:lnTo>
                <a:lnTo>
                  <a:pt x="252545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633960" y="4420751"/>
            <a:ext cx="3651885" cy="4114800"/>
          </a:xfrm>
          <a:custGeom>
            <a:avLst/>
            <a:gdLst/>
            <a:ahLst/>
            <a:cxnLst/>
            <a:rect r="r" b="b" t="t" l="l"/>
            <a:pathLst>
              <a:path h="4114800" w="3651885">
                <a:moveTo>
                  <a:pt x="0" y="0"/>
                </a:moveTo>
                <a:lnTo>
                  <a:pt x="3651885" y="0"/>
                </a:lnTo>
                <a:lnTo>
                  <a:pt x="36518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26145" y="8150990"/>
            <a:ext cx="4445914" cy="2895402"/>
          </a:xfrm>
          <a:custGeom>
            <a:avLst/>
            <a:gdLst/>
            <a:ahLst/>
            <a:cxnLst/>
            <a:rect r="r" b="b" t="t" l="l"/>
            <a:pathLst>
              <a:path h="2895402" w="4445914">
                <a:moveTo>
                  <a:pt x="0" y="0"/>
                </a:moveTo>
                <a:lnTo>
                  <a:pt x="4445914" y="0"/>
                </a:lnTo>
                <a:lnTo>
                  <a:pt x="4445914" y="2895402"/>
                </a:lnTo>
                <a:lnTo>
                  <a:pt x="0" y="28954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-1806214">
            <a:off x="701068" y="-1316264"/>
            <a:ext cx="4905872" cy="4114800"/>
          </a:xfrm>
          <a:custGeom>
            <a:avLst/>
            <a:gdLst/>
            <a:ahLst/>
            <a:cxnLst/>
            <a:rect r="r" b="b" t="t" l="l"/>
            <a:pathLst>
              <a:path h="4114800" w="4905872">
                <a:moveTo>
                  <a:pt x="0" y="0"/>
                </a:moveTo>
                <a:lnTo>
                  <a:pt x="4905871" y="0"/>
                </a:lnTo>
                <a:lnTo>
                  <a:pt x="49058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2838443" y="8341623"/>
            <a:ext cx="3932063" cy="2909727"/>
          </a:xfrm>
          <a:custGeom>
            <a:avLst/>
            <a:gdLst/>
            <a:ahLst/>
            <a:cxnLst/>
            <a:rect r="r" b="b" t="t" l="l"/>
            <a:pathLst>
              <a:path h="2909727" w="3932063">
                <a:moveTo>
                  <a:pt x="0" y="0"/>
                </a:moveTo>
                <a:lnTo>
                  <a:pt x="3932063" y="0"/>
                </a:lnTo>
                <a:lnTo>
                  <a:pt x="3932063" y="2909727"/>
                </a:lnTo>
                <a:lnTo>
                  <a:pt x="0" y="290972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8077802" y="314998"/>
            <a:ext cx="2132396" cy="2028442"/>
          </a:xfrm>
          <a:custGeom>
            <a:avLst/>
            <a:gdLst/>
            <a:ahLst/>
            <a:cxnLst/>
            <a:rect r="r" b="b" t="t" l="l"/>
            <a:pathLst>
              <a:path h="2028442" w="2132396">
                <a:moveTo>
                  <a:pt x="0" y="0"/>
                </a:moveTo>
                <a:lnTo>
                  <a:pt x="2132396" y="0"/>
                </a:lnTo>
                <a:lnTo>
                  <a:pt x="2132396" y="2028442"/>
                </a:lnTo>
                <a:lnTo>
                  <a:pt x="0" y="202844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055416" y="0"/>
            <a:ext cx="3910695" cy="3978704"/>
          </a:xfrm>
          <a:custGeom>
            <a:avLst/>
            <a:gdLst/>
            <a:ahLst/>
            <a:cxnLst/>
            <a:rect r="r" b="b" t="t" l="l"/>
            <a:pathLst>
              <a:path h="3978704" w="3910695">
                <a:moveTo>
                  <a:pt x="0" y="0"/>
                </a:moveTo>
                <a:lnTo>
                  <a:pt x="3910695" y="0"/>
                </a:lnTo>
                <a:lnTo>
                  <a:pt x="3910695" y="3978704"/>
                </a:lnTo>
                <a:lnTo>
                  <a:pt x="0" y="397870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-13845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54682" y="2678667"/>
            <a:ext cx="3378636" cy="2390385"/>
          </a:xfrm>
          <a:custGeom>
            <a:avLst/>
            <a:gdLst/>
            <a:ahLst/>
            <a:cxnLst/>
            <a:rect r="r" b="b" t="t" l="l"/>
            <a:pathLst>
              <a:path h="2390385" w="3378636">
                <a:moveTo>
                  <a:pt x="0" y="0"/>
                </a:moveTo>
                <a:lnTo>
                  <a:pt x="3378636" y="0"/>
                </a:lnTo>
                <a:lnTo>
                  <a:pt x="3378636" y="2390385"/>
                </a:lnTo>
                <a:lnTo>
                  <a:pt x="0" y="23903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839656" y="5528131"/>
            <a:ext cx="4986774" cy="3334224"/>
            <a:chOff x="0" y="0"/>
            <a:chExt cx="1757426" cy="117503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57426" cy="1175039"/>
            </a:xfrm>
            <a:custGeom>
              <a:avLst/>
              <a:gdLst/>
              <a:ahLst/>
              <a:cxnLst/>
              <a:rect r="r" b="b" t="t" l="l"/>
              <a:pathLst>
                <a:path h="1175039" w="1757426">
                  <a:moveTo>
                    <a:pt x="79177" y="0"/>
                  </a:moveTo>
                  <a:lnTo>
                    <a:pt x="1678249" y="0"/>
                  </a:lnTo>
                  <a:cubicBezTo>
                    <a:pt x="1721977" y="0"/>
                    <a:pt x="1757426" y="35449"/>
                    <a:pt x="1757426" y="79177"/>
                  </a:cubicBezTo>
                  <a:lnTo>
                    <a:pt x="1757426" y="1095862"/>
                  </a:lnTo>
                  <a:cubicBezTo>
                    <a:pt x="1757426" y="1139590"/>
                    <a:pt x="1721977" y="1175039"/>
                    <a:pt x="1678249" y="1175039"/>
                  </a:cubicBezTo>
                  <a:lnTo>
                    <a:pt x="79177" y="1175039"/>
                  </a:lnTo>
                  <a:cubicBezTo>
                    <a:pt x="35449" y="1175039"/>
                    <a:pt x="0" y="1139590"/>
                    <a:pt x="0" y="1095862"/>
                  </a:cubicBezTo>
                  <a:lnTo>
                    <a:pt x="0" y="79177"/>
                  </a:lnTo>
                  <a:cubicBezTo>
                    <a:pt x="0" y="35449"/>
                    <a:pt x="35449" y="0"/>
                    <a:pt x="79177" y="0"/>
                  </a:cubicBezTo>
                  <a:close/>
                </a:path>
              </a:pathLst>
            </a:custGeom>
            <a:solidFill>
              <a:srgbClr val="FFBE2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757426" cy="1222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461569" y="5528131"/>
            <a:ext cx="4986774" cy="3334224"/>
            <a:chOff x="0" y="0"/>
            <a:chExt cx="1757426" cy="117503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57426" cy="1175039"/>
            </a:xfrm>
            <a:custGeom>
              <a:avLst/>
              <a:gdLst/>
              <a:ahLst/>
              <a:cxnLst/>
              <a:rect r="r" b="b" t="t" l="l"/>
              <a:pathLst>
                <a:path h="1175039" w="1757426">
                  <a:moveTo>
                    <a:pt x="79177" y="0"/>
                  </a:moveTo>
                  <a:lnTo>
                    <a:pt x="1678249" y="0"/>
                  </a:lnTo>
                  <a:cubicBezTo>
                    <a:pt x="1721977" y="0"/>
                    <a:pt x="1757426" y="35449"/>
                    <a:pt x="1757426" y="79177"/>
                  </a:cubicBezTo>
                  <a:lnTo>
                    <a:pt x="1757426" y="1095862"/>
                  </a:lnTo>
                  <a:cubicBezTo>
                    <a:pt x="1757426" y="1139590"/>
                    <a:pt x="1721977" y="1175039"/>
                    <a:pt x="1678249" y="1175039"/>
                  </a:cubicBezTo>
                  <a:lnTo>
                    <a:pt x="79177" y="1175039"/>
                  </a:lnTo>
                  <a:cubicBezTo>
                    <a:pt x="35449" y="1175039"/>
                    <a:pt x="0" y="1139590"/>
                    <a:pt x="0" y="1095862"/>
                  </a:cubicBezTo>
                  <a:lnTo>
                    <a:pt x="0" y="79177"/>
                  </a:lnTo>
                  <a:cubicBezTo>
                    <a:pt x="0" y="35449"/>
                    <a:pt x="35449" y="0"/>
                    <a:pt x="79177" y="0"/>
                  </a:cubicBezTo>
                  <a:close/>
                </a:path>
              </a:pathLst>
            </a:custGeom>
            <a:solidFill>
              <a:srgbClr val="FCE19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757426" cy="1222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397191" y="5927175"/>
            <a:ext cx="3871706" cy="2545694"/>
            <a:chOff x="0" y="0"/>
            <a:chExt cx="5162274" cy="3394259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57150"/>
              <a:ext cx="5162274" cy="6354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b="true" sz="2800">
                  <a:solidFill>
                    <a:srgbClr val="000000"/>
                  </a:solidFill>
                  <a:latin typeface="Cooper BT Bold"/>
                  <a:ea typeface="Cooper BT Bold"/>
                  <a:cs typeface="Cooper BT Bold"/>
                  <a:sym typeface="Cooper BT Bold"/>
                </a:rPr>
                <a:t>ETIQUETAS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950526"/>
              <a:ext cx="5162274" cy="24437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29"/>
                </a:lnSpc>
                <a:spcBef>
                  <a:spcPct val="0"/>
                </a:spcBef>
              </a:pPr>
              <a:r>
                <a:rPr lang="en-US" sz="2092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C</a:t>
              </a:r>
              <a:r>
                <a:rPr lang="en-US" sz="2092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onversión de géneros en una matriz binaria con MultiLabelBinarizer (24 géneros).</a:t>
              </a:r>
            </a:p>
            <a:p>
              <a:pPr algn="ctr" marL="0" indent="0" lvl="0">
                <a:lnSpc>
                  <a:spcPts val="292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019104" y="5927689"/>
            <a:ext cx="3871706" cy="1933456"/>
            <a:chOff x="0" y="0"/>
            <a:chExt cx="5162274" cy="2577941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57150"/>
              <a:ext cx="5162274" cy="1308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b="true" sz="2800">
                  <a:solidFill>
                    <a:srgbClr val="000000"/>
                  </a:solidFill>
                  <a:latin typeface="Cooper BT Bold"/>
                  <a:ea typeface="Cooper BT Bold"/>
                  <a:cs typeface="Cooper BT Bold"/>
                  <a:sym typeface="Cooper BT Bold"/>
                </a:rPr>
                <a:t>PARTICIÓN DE DATOS 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623626"/>
              <a:ext cx="5162274" cy="9543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29"/>
                </a:lnSpc>
                <a:spcBef>
                  <a:spcPct val="0"/>
                </a:spcBef>
              </a:pPr>
              <a:r>
                <a:rPr lang="en-US" sz="2092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80%</a:t>
              </a:r>
              <a:r>
                <a:rPr lang="en-US" sz="2092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para entrenamiento y 20% para prueba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28700" y="942975"/>
            <a:ext cx="16230600" cy="87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PREPARACIÓN DE LOS DATOS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74464" y="6097975"/>
            <a:ext cx="3782869" cy="3086100"/>
            <a:chOff x="0" y="0"/>
            <a:chExt cx="996311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96311" cy="812800"/>
            </a:xfrm>
            <a:custGeom>
              <a:avLst/>
              <a:gdLst/>
              <a:ahLst/>
              <a:cxnLst/>
              <a:rect r="r" b="b" t="t" l="l"/>
              <a:pathLst>
                <a:path h="812800" w="996311">
                  <a:moveTo>
                    <a:pt x="0" y="0"/>
                  </a:moveTo>
                  <a:lnTo>
                    <a:pt x="996311" y="0"/>
                  </a:lnTo>
                  <a:lnTo>
                    <a:pt x="99631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996311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7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815844" y="6172200"/>
            <a:ext cx="3782869" cy="3086100"/>
            <a:chOff x="0" y="0"/>
            <a:chExt cx="996311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96311" cy="812800"/>
            </a:xfrm>
            <a:custGeom>
              <a:avLst/>
              <a:gdLst/>
              <a:ahLst/>
              <a:cxnLst/>
              <a:rect r="r" b="b" t="t" l="l"/>
              <a:pathLst>
                <a:path h="812800" w="996311">
                  <a:moveTo>
                    <a:pt x="0" y="0"/>
                  </a:moveTo>
                  <a:lnTo>
                    <a:pt x="996311" y="0"/>
                  </a:lnTo>
                  <a:lnTo>
                    <a:pt x="99631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996311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7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227362" y="6172200"/>
            <a:ext cx="3782869" cy="3086100"/>
            <a:chOff x="0" y="0"/>
            <a:chExt cx="996311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96311" cy="812800"/>
            </a:xfrm>
            <a:custGeom>
              <a:avLst/>
              <a:gdLst/>
              <a:ahLst/>
              <a:cxnLst/>
              <a:rect r="r" b="b" t="t" l="l"/>
              <a:pathLst>
                <a:path h="812800" w="996311">
                  <a:moveTo>
                    <a:pt x="0" y="0"/>
                  </a:moveTo>
                  <a:lnTo>
                    <a:pt x="996311" y="0"/>
                  </a:lnTo>
                  <a:lnTo>
                    <a:pt x="99631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996311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7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638881" y="6172200"/>
            <a:ext cx="3782869" cy="3086100"/>
            <a:chOff x="0" y="0"/>
            <a:chExt cx="996311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96311" cy="812800"/>
            </a:xfrm>
            <a:custGeom>
              <a:avLst/>
              <a:gdLst/>
              <a:ahLst/>
              <a:cxnLst/>
              <a:rect r="r" b="b" t="t" l="l"/>
              <a:pathLst>
                <a:path h="812800" w="996311">
                  <a:moveTo>
                    <a:pt x="0" y="0"/>
                  </a:moveTo>
                  <a:lnTo>
                    <a:pt x="996311" y="0"/>
                  </a:lnTo>
                  <a:lnTo>
                    <a:pt x="99631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996311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7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374464" y="3623199"/>
            <a:ext cx="3782869" cy="2805427"/>
          </a:xfrm>
          <a:custGeom>
            <a:avLst/>
            <a:gdLst/>
            <a:ahLst/>
            <a:cxnLst/>
            <a:rect r="r" b="b" t="t" l="l"/>
            <a:pathLst>
              <a:path h="2805427" w="3782869">
                <a:moveTo>
                  <a:pt x="0" y="0"/>
                </a:moveTo>
                <a:lnTo>
                  <a:pt x="3782868" y="0"/>
                </a:lnTo>
                <a:lnTo>
                  <a:pt x="3782868" y="2805427"/>
                </a:lnTo>
                <a:lnTo>
                  <a:pt x="0" y="28054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5183" r="0" b="-9657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815844" y="3623199"/>
            <a:ext cx="3782869" cy="2805427"/>
          </a:xfrm>
          <a:custGeom>
            <a:avLst/>
            <a:gdLst/>
            <a:ahLst/>
            <a:cxnLst/>
            <a:rect r="r" b="b" t="t" l="l"/>
            <a:pathLst>
              <a:path h="2805427" w="3782869">
                <a:moveTo>
                  <a:pt x="0" y="0"/>
                </a:moveTo>
                <a:lnTo>
                  <a:pt x="3782868" y="0"/>
                </a:lnTo>
                <a:lnTo>
                  <a:pt x="3782868" y="2805427"/>
                </a:lnTo>
                <a:lnTo>
                  <a:pt x="0" y="28054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048" r="0" b="-32792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638881" y="3623199"/>
            <a:ext cx="3789746" cy="2805427"/>
          </a:xfrm>
          <a:custGeom>
            <a:avLst/>
            <a:gdLst/>
            <a:ahLst/>
            <a:cxnLst/>
            <a:rect r="r" b="b" t="t" l="l"/>
            <a:pathLst>
              <a:path h="2805427" w="3789746">
                <a:moveTo>
                  <a:pt x="0" y="0"/>
                </a:moveTo>
                <a:lnTo>
                  <a:pt x="3789746" y="0"/>
                </a:lnTo>
                <a:lnTo>
                  <a:pt x="3789746" y="2805427"/>
                </a:lnTo>
                <a:lnTo>
                  <a:pt x="0" y="28054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4449" r="-6155" b="-8952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865465" y="291699"/>
            <a:ext cx="7711900" cy="578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02"/>
              </a:lnSpc>
              <a:spcBef>
                <a:spcPct val="0"/>
              </a:spcBef>
            </a:pPr>
            <a:r>
              <a:rPr lang="en-US" b="true" sz="3359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MODELOS SIN PROCESAMIENTO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87947" y="1207849"/>
            <a:ext cx="17358650" cy="1374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99"/>
              </a:lnSpc>
              <a:spcBef>
                <a:spcPct val="0"/>
              </a:spcBef>
            </a:pPr>
            <a:r>
              <a:rPr lang="en-US" sz="264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 ha elegido el enfoque </a:t>
            </a:r>
            <a:r>
              <a:rPr lang="en-US" b="true" sz="2642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One vs. Rest</a:t>
            </a:r>
            <a:r>
              <a:rPr lang="en-US" sz="264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para los modelos, debido a que la variable de respuesta tiene 24 clases. Este método implica entrenar un modelo binario para cada género, considerando la clase de interés como "positiva" y las demás como "negativas".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657330" y="2896721"/>
            <a:ext cx="7711900" cy="578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02"/>
              </a:lnSpc>
              <a:spcBef>
                <a:spcPct val="0"/>
              </a:spcBef>
            </a:pPr>
            <a:r>
              <a:rPr lang="en-US" b="true" sz="3359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NOMINADOS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587947" y="6576750"/>
            <a:ext cx="3690994" cy="2128550"/>
            <a:chOff x="0" y="0"/>
            <a:chExt cx="4921325" cy="2838067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66675"/>
              <a:ext cx="4213797" cy="8040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087"/>
                </a:lnSpc>
                <a:spcBef>
                  <a:spcPct val="0"/>
                </a:spcBef>
              </a:pPr>
              <a:r>
                <a:rPr lang="en-US" sz="3633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Bag Of Words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910561"/>
              <a:ext cx="2939706" cy="514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67"/>
                </a:lnSpc>
                <a:spcBef>
                  <a:spcPct val="0"/>
                </a:spcBef>
              </a:pPr>
              <a:r>
                <a:rPr lang="en-US" sz="2333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Reg. Logistica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1593526"/>
              <a:ext cx="4213797" cy="514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67"/>
                </a:lnSpc>
                <a:spcBef>
                  <a:spcPct val="0"/>
                </a:spcBef>
              </a:pPr>
              <a:r>
                <a:rPr lang="en-US" sz="2333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Random Forest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2323376"/>
              <a:ext cx="4213797" cy="514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67"/>
                </a:lnSpc>
                <a:spcBef>
                  <a:spcPct val="0"/>
                </a:spcBef>
              </a:pPr>
              <a:r>
                <a:rPr lang="en-US" sz="2333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XGBoost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3122992" y="910561"/>
              <a:ext cx="1798332" cy="514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67"/>
                </a:lnSpc>
                <a:spcBef>
                  <a:spcPct val="0"/>
                </a:spcBef>
              </a:pPr>
              <a:r>
                <a:rPr lang="en-US" sz="2333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0.82335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3122992" y="1593526"/>
              <a:ext cx="1798332" cy="514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67"/>
                </a:lnSpc>
                <a:spcBef>
                  <a:spcPct val="0"/>
                </a:spcBef>
              </a:pPr>
              <a:r>
                <a:rPr lang="en-US" sz="2333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0.79688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3122992" y="2323376"/>
              <a:ext cx="1798332" cy="514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67"/>
                </a:lnSpc>
                <a:spcBef>
                  <a:spcPct val="0"/>
                </a:spcBef>
              </a:pPr>
              <a:r>
                <a:rPr lang="en-US" sz="2333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0.82430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4907719" y="6576750"/>
            <a:ext cx="3690994" cy="2128550"/>
            <a:chOff x="0" y="0"/>
            <a:chExt cx="4921325" cy="2838067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0" y="-66675"/>
              <a:ext cx="4213797" cy="8040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087"/>
                </a:lnSpc>
                <a:spcBef>
                  <a:spcPct val="0"/>
                </a:spcBef>
              </a:pPr>
              <a:r>
                <a:rPr lang="en-US" sz="3633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TF - IDF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910561"/>
              <a:ext cx="2939706" cy="514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67"/>
                </a:lnSpc>
                <a:spcBef>
                  <a:spcPct val="0"/>
                </a:spcBef>
              </a:pPr>
              <a:r>
                <a:rPr lang="en-US" sz="2333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Reg. Logistica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0" y="1593526"/>
              <a:ext cx="4213797" cy="514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67"/>
                </a:lnSpc>
                <a:spcBef>
                  <a:spcPct val="0"/>
                </a:spcBef>
              </a:pPr>
              <a:r>
                <a:rPr lang="en-US" sz="2333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Random Forest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0" y="2323376"/>
              <a:ext cx="4213797" cy="514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67"/>
                </a:lnSpc>
                <a:spcBef>
                  <a:spcPct val="0"/>
                </a:spcBef>
              </a:pPr>
              <a:r>
                <a:rPr lang="en-US" sz="2333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XGBoost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3122992" y="910561"/>
              <a:ext cx="1798332" cy="514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67"/>
                </a:lnSpc>
                <a:spcBef>
                  <a:spcPct val="0"/>
                </a:spcBef>
              </a:pPr>
              <a:r>
                <a:rPr lang="en-US" sz="2333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0.86463</a:t>
              </a:r>
              <a:r>
                <a:rPr lang="en-US" sz="2333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3122992" y="1593526"/>
              <a:ext cx="1798332" cy="514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67"/>
                </a:lnSpc>
                <a:spcBef>
                  <a:spcPct val="0"/>
                </a:spcBef>
              </a:pPr>
              <a:r>
                <a:rPr lang="en-US" sz="2333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0.80228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3122992" y="2323376"/>
              <a:ext cx="1798332" cy="514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67"/>
                </a:lnSpc>
                <a:spcBef>
                  <a:spcPct val="0"/>
                </a:spcBef>
              </a:pPr>
              <a:r>
                <a:rPr lang="en-US" sz="2333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0.81132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9319237" y="6576750"/>
            <a:ext cx="3690994" cy="2128550"/>
            <a:chOff x="0" y="0"/>
            <a:chExt cx="4921325" cy="2838067"/>
          </a:xfrm>
        </p:grpSpPr>
        <p:sp>
          <p:nvSpPr>
            <p:cNvPr name="TextBox 39" id="39"/>
            <p:cNvSpPr txBox="true"/>
            <p:nvPr/>
          </p:nvSpPr>
          <p:spPr>
            <a:xfrm rot="0">
              <a:off x="0" y="-66675"/>
              <a:ext cx="4213797" cy="8040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087"/>
                </a:lnSpc>
                <a:spcBef>
                  <a:spcPct val="0"/>
                </a:spcBef>
              </a:pPr>
              <a:r>
                <a:rPr lang="en-US" sz="3633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Word2Vec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0" y="910561"/>
              <a:ext cx="2939706" cy="514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67"/>
                </a:lnSpc>
                <a:spcBef>
                  <a:spcPct val="0"/>
                </a:spcBef>
              </a:pPr>
              <a:r>
                <a:rPr lang="en-US" sz="2333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Reg. Logistica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0" y="1593526"/>
              <a:ext cx="4213797" cy="514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67"/>
                </a:lnSpc>
                <a:spcBef>
                  <a:spcPct val="0"/>
                </a:spcBef>
              </a:pPr>
              <a:r>
                <a:rPr lang="en-US" sz="2333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Random Forest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0" y="2323376"/>
              <a:ext cx="4213797" cy="514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67"/>
                </a:lnSpc>
                <a:spcBef>
                  <a:spcPct val="0"/>
                </a:spcBef>
              </a:pPr>
              <a:r>
                <a:rPr lang="en-US" sz="2333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XGBoost</a:t>
              </a: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3122992" y="910561"/>
              <a:ext cx="1798332" cy="514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67"/>
                </a:lnSpc>
                <a:spcBef>
                  <a:spcPct val="0"/>
                </a:spcBef>
              </a:pPr>
              <a:r>
                <a:rPr lang="en-US" sz="2333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0.86463</a:t>
              </a: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3122992" y="1593526"/>
              <a:ext cx="1798332" cy="514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67"/>
                </a:lnSpc>
                <a:spcBef>
                  <a:spcPct val="0"/>
                </a:spcBef>
              </a:pPr>
              <a:r>
                <a:rPr lang="en-US" sz="2333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0.80228</a:t>
              </a:r>
            </a:p>
          </p:txBody>
        </p:sp>
        <p:sp>
          <p:nvSpPr>
            <p:cNvPr name="TextBox 45" id="45"/>
            <p:cNvSpPr txBox="true"/>
            <p:nvPr/>
          </p:nvSpPr>
          <p:spPr>
            <a:xfrm rot="0">
              <a:off x="3122992" y="2323376"/>
              <a:ext cx="1798332" cy="514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67"/>
                </a:lnSpc>
                <a:spcBef>
                  <a:spcPct val="0"/>
                </a:spcBef>
              </a:pPr>
              <a:r>
                <a:rPr lang="en-US" sz="2333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0.81132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3737634" y="6576750"/>
            <a:ext cx="3690994" cy="2128550"/>
            <a:chOff x="0" y="0"/>
            <a:chExt cx="4921325" cy="2838067"/>
          </a:xfrm>
        </p:grpSpPr>
        <p:sp>
          <p:nvSpPr>
            <p:cNvPr name="TextBox 47" id="47"/>
            <p:cNvSpPr txBox="true"/>
            <p:nvPr/>
          </p:nvSpPr>
          <p:spPr>
            <a:xfrm rot="0">
              <a:off x="0" y="-66675"/>
              <a:ext cx="4213797" cy="8040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087"/>
                </a:lnSpc>
                <a:spcBef>
                  <a:spcPct val="0"/>
                </a:spcBef>
              </a:pPr>
              <a:r>
                <a:rPr lang="en-US" sz="3633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Glove</a:t>
              </a:r>
            </a:p>
          </p:txBody>
        </p:sp>
        <p:sp>
          <p:nvSpPr>
            <p:cNvPr name="TextBox 48" id="48"/>
            <p:cNvSpPr txBox="true"/>
            <p:nvPr/>
          </p:nvSpPr>
          <p:spPr>
            <a:xfrm rot="0">
              <a:off x="0" y="910561"/>
              <a:ext cx="2939706" cy="514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67"/>
                </a:lnSpc>
                <a:spcBef>
                  <a:spcPct val="0"/>
                </a:spcBef>
              </a:pPr>
              <a:r>
                <a:rPr lang="en-US" sz="2333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Reg. Logistica</a:t>
              </a:r>
            </a:p>
          </p:txBody>
        </p:sp>
        <p:sp>
          <p:nvSpPr>
            <p:cNvPr name="TextBox 49" id="49"/>
            <p:cNvSpPr txBox="true"/>
            <p:nvPr/>
          </p:nvSpPr>
          <p:spPr>
            <a:xfrm rot="0">
              <a:off x="0" y="1593526"/>
              <a:ext cx="4213797" cy="514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67"/>
                </a:lnSpc>
                <a:spcBef>
                  <a:spcPct val="0"/>
                </a:spcBef>
              </a:pPr>
              <a:r>
                <a:rPr lang="en-US" sz="2333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Random Forest</a:t>
              </a:r>
            </a:p>
          </p:txBody>
        </p:sp>
        <p:sp>
          <p:nvSpPr>
            <p:cNvPr name="TextBox 50" id="50"/>
            <p:cNvSpPr txBox="true"/>
            <p:nvPr/>
          </p:nvSpPr>
          <p:spPr>
            <a:xfrm rot="0">
              <a:off x="0" y="2323376"/>
              <a:ext cx="4213797" cy="514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67"/>
                </a:lnSpc>
                <a:spcBef>
                  <a:spcPct val="0"/>
                </a:spcBef>
              </a:pPr>
              <a:r>
                <a:rPr lang="en-US" sz="2333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XGBoost</a:t>
              </a:r>
            </a:p>
          </p:txBody>
        </p:sp>
        <p:sp>
          <p:nvSpPr>
            <p:cNvPr name="TextBox 51" id="51"/>
            <p:cNvSpPr txBox="true"/>
            <p:nvPr/>
          </p:nvSpPr>
          <p:spPr>
            <a:xfrm rot="0">
              <a:off x="3122992" y="910561"/>
              <a:ext cx="1798332" cy="514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67"/>
                </a:lnSpc>
                <a:spcBef>
                  <a:spcPct val="0"/>
                </a:spcBef>
              </a:pPr>
              <a:r>
                <a:rPr lang="en-US" sz="2333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0.61247</a:t>
              </a:r>
            </a:p>
          </p:txBody>
        </p:sp>
        <p:sp>
          <p:nvSpPr>
            <p:cNvPr name="TextBox 52" id="52"/>
            <p:cNvSpPr txBox="true"/>
            <p:nvPr/>
          </p:nvSpPr>
          <p:spPr>
            <a:xfrm rot="0">
              <a:off x="3122992" y="1593526"/>
              <a:ext cx="1798332" cy="514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67"/>
                </a:lnSpc>
                <a:spcBef>
                  <a:spcPct val="0"/>
                </a:spcBef>
              </a:pPr>
              <a:r>
                <a:rPr lang="en-US" sz="2333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0.55887</a:t>
              </a:r>
            </a:p>
          </p:txBody>
        </p:sp>
        <p:sp>
          <p:nvSpPr>
            <p:cNvPr name="TextBox 53" id="53"/>
            <p:cNvSpPr txBox="true"/>
            <p:nvPr/>
          </p:nvSpPr>
          <p:spPr>
            <a:xfrm rot="0">
              <a:off x="3122992" y="2323376"/>
              <a:ext cx="1798332" cy="514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67"/>
                </a:lnSpc>
                <a:spcBef>
                  <a:spcPct val="0"/>
                </a:spcBef>
              </a:pPr>
              <a:r>
                <a:rPr lang="en-US" sz="2333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0.60012</a:t>
              </a:r>
              <a:r>
                <a:rPr lang="en-US" sz="2333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</a:p>
          </p:txBody>
        </p:sp>
      </p:grpSp>
      <p:sp>
        <p:nvSpPr>
          <p:cNvPr name="Freeform 54" id="54"/>
          <p:cNvSpPr/>
          <p:nvPr/>
        </p:nvSpPr>
        <p:spPr>
          <a:xfrm flipH="false" flipV="false" rot="0">
            <a:off x="9227362" y="3623199"/>
            <a:ext cx="3782869" cy="2805427"/>
          </a:xfrm>
          <a:custGeom>
            <a:avLst/>
            <a:gdLst/>
            <a:ahLst/>
            <a:cxnLst/>
            <a:rect r="r" b="b" t="t" l="l"/>
            <a:pathLst>
              <a:path h="2805427" w="3782869">
                <a:moveTo>
                  <a:pt x="0" y="0"/>
                </a:moveTo>
                <a:lnTo>
                  <a:pt x="3782869" y="0"/>
                </a:lnTo>
                <a:lnTo>
                  <a:pt x="3782869" y="2805427"/>
                </a:lnTo>
                <a:lnTo>
                  <a:pt x="0" y="28054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5183" r="0" b="-9657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2860"/>
            <a:ext cx="18288000" cy="10241280"/>
          </a:xfrm>
          <a:custGeom>
            <a:avLst/>
            <a:gdLst/>
            <a:ahLst/>
            <a:cxnLst/>
            <a:rect r="r" b="b" t="t" l="l"/>
            <a:pathLst>
              <a:path h="10241280" w="18288000">
                <a:moveTo>
                  <a:pt x="0" y="0"/>
                </a:moveTo>
                <a:lnTo>
                  <a:pt x="18288000" y="0"/>
                </a:lnTo>
                <a:lnTo>
                  <a:pt x="18288000" y="10241280"/>
                </a:lnTo>
                <a:lnTo>
                  <a:pt x="0" y="102412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74464" y="6097975"/>
            <a:ext cx="3782869" cy="3086100"/>
            <a:chOff x="0" y="0"/>
            <a:chExt cx="996311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96311" cy="812800"/>
            </a:xfrm>
            <a:custGeom>
              <a:avLst/>
              <a:gdLst/>
              <a:ahLst/>
              <a:cxnLst/>
              <a:rect r="r" b="b" t="t" l="l"/>
              <a:pathLst>
                <a:path h="812800" w="996311">
                  <a:moveTo>
                    <a:pt x="0" y="0"/>
                  </a:moveTo>
                  <a:lnTo>
                    <a:pt x="996311" y="0"/>
                  </a:lnTo>
                  <a:lnTo>
                    <a:pt x="99631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996311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7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815844" y="6172200"/>
            <a:ext cx="3782869" cy="3086100"/>
            <a:chOff x="0" y="0"/>
            <a:chExt cx="996311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96311" cy="812800"/>
            </a:xfrm>
            <a:custGeom>
              <a:avLst/>
              <a:gdLst/>
              <a:ahLst/>
              <a:cxnLst/>
              <a:rect r="r" b="b" t="t" l="l"/>
              <a:pathLst>
                <a:path h="812800" w="996311">
                  <a:moveTo>
                    <a:pt x="0" y="0"/>
                  </a:moveTo>
                  <a:lnTo>
                    <a:pt x="996311" y="0"/>
                  </a:lnTo>
                  <a:lnTo>
                    <a:pt x="99631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996311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7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227362" y="6172200"/>
            <a:ext cx="3782869" cy="3086100"/>
            <a:chOff x="0" y="0"/>
            <a:chExt cx="996311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96311" cy="812800"/>
            </a:xfrm>
            <a:custGeom>
              <a:avLst/>
              <a:gdLst/>
              <a:ahLst/>
              <a:cxnLst/>
              <a:rect r="r" b="b" t="t" l="l"/>
              <a:pathLst>
                <a:path h="812800" w="996311">
                  <a:moveTo>
                    <a:pt x="0" y="0"/>
                  </a:moveTo>
                  <a:lnTo>
                    <a:pt x="996311" y="0"/>
                  </a:lnTo>
                  <a:lnTo>
                    <a:pt x="99631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996311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7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638881" y="6172200"/>
            <a:ext cx="3782869" cy="3086100"/>
            <a:chOff x="0" y="0"/>
            <a:chExt cx="996311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96311" cy="812800"/>
            </a:xfrm>
            <a:custGeom>
              <a:avLst/>
              <a:gdLst/>
              <a:ahLst/>
              <a:cxnLst/>
              <a:rect r="r" b="b" t="t" l="l"/>
              <a:pathLst>
                <a:path h="812800" w="996311">
                  <a:moveTo>
                    <a:pt x="0" y="0"/>
                  </a:moveTo>
                  <a:lnTo>
                    <a:pt x="996311" y="0"/>
                  </a:lnTo>
                  <a:lnTo>
                    <a:pt x="99631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996311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7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9950018" y="295882"/>
            <a:ext cx="7711900" cy="578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02"/>
              </a:lnSpc>
              <a:spcBef>
                <a:spcPct val="0"/>
              </a:spcBef>
            </a:pPr>
            <a:r>
              <a:rPr lang="en-US" b="true" sz="3359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MODELOS CON PROCESAMIENTO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87947" y="1207849"/>
            <a:ext cx="17358650" cy="1374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99"/>
              </a:lnSpc>
              <a:spcBef>
                <a:spcPct val="0"/>
              </a:spcBef>
            </a:pPr>
            <a:r>
              <a:rPr lang="en-US" sz="264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 ha elegido el enfoque </a:t>
            </a:r>
            <a:r>
              <a:rPr lang="en-US" b="true" sz="2642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One vs. Rest</a:t>
            </a:r>
            <a:r>
              <a:rPr lang="en-US" sz="264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para los modelos, debido a que la variable de respuesta tiene 24 clases. Este método implica entrenar un modelo binario para cada género, considerando la clase de interés como "positiva" y las demás como "negativas".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657330" y="2896721"/>
            <a:ext cx="7711900" cy="578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02"/>
              </a:lnSpc>
              <a:spcBef>
                <a:spcPct val="0"/>
              </a:spcBef>
            </a:pPr>
            <a:r>
              <a:rPr lang="en-US" b="true" sz="3359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NOMINADOS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587947" y="6576750"/>
            <a:ext cx="3690994" cy="2128550"/>
            <a:chOff x="0" y="0"/>
            <a:chExt cx="4921325" cy="2838067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66675"/>
              <a:ext cx="4213797" cy="8040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087"/>
                </a:lnSpc>
                <a:spcBef>
                  <a:spcPct val="0"/>
                </a:spcBef>
              </a:pPr>
              <a:r>
                <a:rPr lang="en-US" sz="3633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Bag Of Words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910561"/>
              <a:ext cx="2939706" cy="514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67"/>
                </a:lnSpc>
                <a:spcBef>
                  <a:spcPct val="0"/>
                </a:spcBef>
              </a:pPr>
              <a:r>
                <a:rPr lang="en-US" sz="2333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Reg. Logistica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1593526"/>
              <a:ext cx="4213797" cy="514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67"/>
                </a:lnSpc>
                <a:spcBef>
                  <a:spcPct val="0"/>
                </a:spcBef>
              </a:pPr>
              <a:r>
                <a:rPr lang="en-US" sz="2333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Random Forest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2323376"/>
              <a:ext cx="4213797" cy="514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67"/>
                </a:lnSpc>
                <a:spcBef>
                  <a:spcPct val="0"/>
                </a:spcBef>
              </a:pPr>
              <a:r>
                <a:rPr lang="en-US" sz="2333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XGBoost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3122992" y="910561"/>
              <a:ext cx="1798332" cy="514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67"/>
                </a:lnSpc>
                <a:spcBef>
                  <a:spcPct val="0"/>
                </a:spcBef>
              </a:pPr>
              <a:r>
                <a:rPr lang="en-US" sz="2333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0.85378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3122992" y="1593526"/>
              <a:ext cx="1798332" cy="514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67"/>
                </a:lnSpc>
                <a:spcBef>
                  <a:spcPct val="0"/>
                </a:spcBef>
              </a:pPr>
              <a:r>
                <a:rPr lang="en-US" sz="2333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0.82568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3122992" y="2323376"/>
              <a:ext cx="1798332" cy="514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67"/>
                </a:lnSpc>
                <a:spcBef>
                  <a:spcPct val="0"/>
                </a:spcBef>
              </a:pPr>
              <a:r>
                <a:rPr lang="en-US" sz="2333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0.85159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4907719" y="6576750"/>
            <a:ext cx="3690994" cy="2128550"/>
            <a:chOff x="0" y="0"/>
            <a:chExt cx="4921325" cy="2838067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0" y="-66675"/>
              <a:ext cx="4213797" cy="8040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087"/>
                </a:lnSpc>
                <a:spcBef>
                  <a:spcPct val="0"/>
                </a:spcBef>
              </a:pPr>
              <a:r>
                <a:rPr lang="en-US" sz="3633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TF - IDF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910561"/>
              <a:ext cx="2939706" cy="514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67"/>
                </a:lnSpc>
                <a:spcBef>
                  <a:spcPct val="0"/>
                </a:spcBef>
              </a:pPr>
              <a:r>
                <a:rPr lang="en-US" sz="2333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Reg. Logistica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1593526"/>
              <a:ext cx="4213797" cy="514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67"/>
                </a:lnSpc>
                <a:spcBef>
                  <a:spcPct val="0"/>
                </a:spcBef>
              </a:pPr>
              <a:r>
                <a:rPr lang="en-US" sz="2333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Random Forest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2323376"/>
              <a:ext cx="4213797" cy="514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67"/>
                </a:lnSpc>
                <a:spcBef>
                  <a:spcPct val="0"/>
                </a:spcBef>
              </a:pPr>
              <a:r>
                <a:rPr lang="en-US" sz="2333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XGBoost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3122992" y="910561"/>
              <a:ext cx="1798332" cy="514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67"/>
                </a:lnSpc>
                <a:spcBef>
                  <a:spcPct val="0"/>
                </a:spcBef>
              </a:pPr>
              <a:r>
                <a:rPr lang="en-US" sz="2333">
                  <a:solidFill>
                    <a:srgbClr val="FFBE24"/>
                  </a:solidFill>
                  <a:latin typeface="Open Sans"/>
                  <a:ea typeface="Open Sans"/>
                  <a:cs typeface="Open Sans"/>
                  <a:sym typeface="Open Sans"/>
                </a:rPr>
                <a:t>0.89590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3122992" y="1593526"/>
              <a:ext cx="1798332" cy="514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67"/>
                </a:lnSpc>
                <a:spcBef>
                  <a:spcPct val="0"/>
                </a:spcBef>
              </a:pPr>
              <a:r>
                <a:rPr lang="en-US" sz="2333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0.81564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3122992" y="2323376"/>
              <a:ext cx="1798332" cy="514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67"/>
                </a:lnSpc>
                <a:spcBef>
                  <a:spcPct val="0"/>
                </a:spcBef>
              </a:pPr>
              <a:r>
                <a:rPr lang="en-US" sz="2333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0.84634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319237" y="6576750"/>
            <a:ext cx="3690994" cy="2128550"/>
            <a:chOff x="0" y="0"/>
            <a:chExt cx="4921325" cy="2838067"/>
          </a:xfrm>
        </p:grpSpPr>
        <p:sp>
          <p:nvSpPr>
            <p:cNvPr name="TextBox 36" id="36"/>
            <p:cNvSpPr txBox="true"/>
            <p:nvPr/>
          </p:nvSpPr>
          <p:spPr>
            <a:xfrm rot="0">
              <a:off x="0" y="-66675"/>
              <a:ext cx="4213797" cy="8040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087"/>
                </a:lnSpc>
                <a:spcBef>
                  <a:spcPct val="0"/>
                </a:spcBef>
              </a:pPr>
              <a:r>
                <a:rPr lang="en-US" sz="3633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Word2Vec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0" y="910561"/>
              <a:ext cx="2939706" cy="514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67"/>
                </a:lnSpc>
                <a:spcBef>
                  <a:spcPct val="0"/>
                </a:spcBef>
              </a:pPr>
              <a:r>
                <a:rPr lang="en-US" sz="2333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Reg. Logistica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0" y="1593526"/>
              <a:ext cx="4213797" cy="514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67"/>
                </a:lnSpc>
                <a:spcBef>
                  <a:spcPct val="0"/>
                </a:spcBef>
              </a:pPr>
              <a:r>
                <a:rPr lang="en-US" sz="2333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Random Forest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0" y="2323376"/>
              <a:ext cx="4213797" cy="514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67"/>
                </a:lnSpc>
                <a:spcBef>
                  <a:spcPct val="0"/>
                </a:spcBef>
              </a:pPr>
              <a:r>
                <a:rPr lang="en-US" sz="2333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XGBoost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3122992" y="910561"/>
              <a:ext cx="1798332" cy="514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67"/>
                </a:lnSpc>
                <a:spcBef>
                  <a:spcPct val="0"/>
                </a:spcBef>
              </a:pPr>
              <a:r>
                <a:rPr lang="en-US" sz="2333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0.61823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3122992" y="1593526"/>
              <a:ext cx="1798332" cy="514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67"/>
                </a:lnSpc>
                <a:spcBef>
                  <a:spcPct val="0"/>
                </a:spcBef>
              </a:pPr>
              <a:r>
                <a:rPr lang="en-US" sz="2333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0.56792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3122992" y="2323376"/>
              <a:ext cx="1798332" cy="514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67"/>
                </a:lnSpc>
                <a:spcBef>
                  <a:spcPct val="0"/>
                </a:spcBef>
              </a:pPr>
              <a:r>
                <a:rPr lang="en-US" sz="2333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0.59897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3737634" y="6576750"/>
            <a:ext cx="3690994" cy="2128550"/>
            <a:chOff x="0" y="0"/>
            <a:chExt cx="4921325" cy="2838067"/>
          </a:xfrm>
        </p:grpSpPr>
        <p:sp>
          <p:nvSpPr>
            <p:cNvPr name="TextBox 44" id="44"/>
            <p:cNvSpPr txBox="true"/>
            <p:nvPr/>
          </p:nvSpPr>
          <p:spPr>
            <a:xfrm rot="0">
              <a:off x="0" y="-66675"/>
              <a:ext cx="4213797" cy="8040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087"/>
                </a:lnSpc>
                <a:spcBef>
                  <a:spcPct val="0"/>
                </a:spcBef>
              </a:pPr>
              <a:r>
                <a:rPr lang="en-US" sz="3633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Glove</a:t>
              </a:r>
            </a:p>
          </p:txBody>
        </p:sp>
        <p:sp>
          <p:nvSpPr>
            <p:cNvPr name="TextBox 45" id="45"/>
            <p:cNvSpPr txBox="true"/>
            <p:nvPr/>
          </p:nvSpPr>
          <p:spPr>
            <a:xfrm rot="0">
              <a:off x="0" y="910561"/>
              <a:ext cx="2939706" cy="514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67"/>
                </a:lnSpc>
                <a:spcBef>
                  <a:spcPct val="0"/>
                </a:spcBef>
              </a:pPr>
              <a:r>
                <a:rPr lang="en-US" sz="2333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Reg. Logistica</a:t>
              </a: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0" y="1593526"/>
              <a:ext cx="4213797" cy="514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67"/>
                </a:lnSpc>
                <a:spcBef>
                  <a:spcPct val="0"/>
                </a:spcBef>
              </a:pPr>
              <a:r>
                <a:rPr lang="en-US" sz="2333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Random Forest</a:t>
              </a:r>
            </a:p>
          </p:txBody>
        </p:sp>
        <p:sp>
          <p:nvSpPr>
            <p:cNvPr name="TextBox 47" id="47"/>
            <p:cNvSpPr txBox="true"/>
            <p:nvPr/>
          </p:nvSpPr>
          <p:spPr>
            <a:xfrm rot="0">
              <a:off x="0" y="2323376"/>
              <a:ext cx="4213797" cy="514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67"/>
                </a:lnSpc>
                <a:spcBef>
                  <a:spcPct val="0"/>
                </a:spcBef>
              </a:pPr>
              <a:r>
                <a:rPr lang="en-US" sz="2333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XGBoost</a:t>
              </a:r>
            </a:p>
          </p:txBody>
        </p:sp>
        <p:sp>
          <p:nvSpPr>
            <p:cNvPr name="TextBox 48" id="48"/>
            <p:cNvSpPr txBox="true"/>
            <p:nvPr/>
          </p:nvSpPr>
          <p:spPr>
            <a:xfrm rot="0">
              <a:off x="3122992" y="910561"/>
              <a:ext cx="1798332" cy="514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67"/>
                </a:lnSpc>
                <a:spcBef>
                  <a:spcPct val="0"/>
                </a:spcBef>
              </a:pPr>
              <a:r>
                <a:rPr lang="en-US" sz="2333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0.62198</a:t>
              </a:r>
            </a:p>
          </p:txBody>
        </p:sp>
        <p:sp>
          <p:nvSpPr>
            <p:cNvPr name="TextBox 49" id="49"/>
            <p:cNvSpPr txBox="true"/>
            <p:nvPr/>
          </p:nvSpPr>
          <p:spPr>
            <a:xfrm rot="0">
              <a:off x="3122992" y="1593526"/>
              <a:ext cx="1798332" cy="514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67"/>
                </a:lnSpc>
                <a:spcBef>
                  <a:spcPct val="0"/>
                </a:spcBef>
              </a:pPr>
              <a:r>
                <a:rPr lang="en-US" sz="2333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0.57246</a:t>
              </a:r>
            </a:p>
          </p:txBody>
        </p:sp>
        <p:sp>
          <p:nvSpPr>
            <p:cNvPr name="TextBox 50" id="50"/>
            <p:cNvSpPr txBox="true"/>
            <p:nvPr/>
          </p:nvSpPr>
          <p:spPr>
            <a:xfrm rot="0">
              <a:off x="3122992" y="2323376"/>
              <a:ext cx="1798332" cy="514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67"/>
                </a:lnSpc>
                <a:spcBef>
                  <a:spcPct val="0"/>
                </a:spcBef>
              </a:pPr>
              <a:r>
                <a:rPr lang="en-US" sz="2333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2333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0.59473</a:t>
              </a:r>
            </a:p>
          </p:txBody>
        </p:sp>
      </p:grpSp>
      <p:sp>
        <p:nvSpPr>
          <p:cNvPr name="Freeform 51" id="51"/>
          <p:cNvSpPr/>
          <p:nvPr/>
        </p:nvSpPr>
        <p:spPr>
          <a:xfrm flipH="false" flipV="false" rot="0">
            <a:off x="374464" y="3623199"/>
            <a:ext cx="3782869" cy="2805427"/>
          </a:xfrm>
          <a:custGeom>
            <a:avLst/>
            <a:gdLst/>
            <a:ahLst/>
            <a:cxnLst/>
            <a:rect r="r" b="b" t="t" l="l"/>
            <a:pathLst>
              <a:path h="2805427" w="3782869">
                <a:moveTo>
                  <a:pt x="0" y="0"/>
                </a:moveTo>
                <a:lnTo>
                  <a:pt x="3782868" y="0"/>
                </a:lnTo>
                <a:lnTo>
                  <a:pt x="3782868" y="2805427"/>
                </a:lnTo>
                <a:lnTo>
                  <a:pt x="0" y="28054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5183" r="0" b="-9657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4815844" y="3623199"/>
            <a:ext cx="3782869" cy="2805427"/>
          </a:xfrm>
          <a:custGeom>
            <a:avLst/>
            <a:gdLst/>
            <a:ahLst/>
            <a:cxnLst/>
            <a:rect r="r" b="b" t="t" l="l"/>
            <a:pathLst>
              <a:path h="2805427" w="3782869">
                <a:moveTo>
                  <a:pt x="0" y="0"/>
                </a:moveTo>
                <a:lnTo>
                  <a:pt x="3782868" y="0"/>
                </a:lnTo>
                <a:lnTo>
                  <a:pt x="3782868" y="2805427"/>
                </a:lnTo>
                <a:lnTo>
                  <a:pt x="0" y="28054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048" r="0" b="-32792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13638881" y="3623199"/>
            <a:ext cx="3789746" cy="2805427"/>
          </a:xfrm>
          <a:custGeom>
            <a:avLst/>
            <a:gdLst/>
            <a:ahLst/>
            <a:cxnLst/>
            <a:rect r="r" b="b" t="t" l="l"/>
            <a:pathLst>
              <a:path h="2805427" w="3789746">
                <a:moveTo>
                  <a:pt x="0" y="0"/>
                </a:moveTo>
                <a:lnTo>
                  <a:pt x="3789746" y="0"/>
                </a:lnTo>
                <a:lnTo>
                  <a:pt x="3789746" y="2805427"/>
                </a:lnTo>
                <a:lnTo>
                  <a:pt x="0" y="28054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4449" r="-6155" b="-8952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9227362" y="3623199"/>
            <a:ext cx="3782869" cy="2805427"/>
          </a:xfrm>
          <a:custGeom>
            <a:avLst/>
            <a:gdLst/>
            <a:ahLst/>
            <a:cxnLst/>
            <a:rect r="r" b="b" t="t" l="l"/>
            <a:pathLst>
              <a:path h="2805427" w="3782869">
                <a:moveTo>
                  <a:pt x="0" y="0"/>
                </a:moveTo>
                <a:lnTo>
                  <a:pt x="3782869" y="0"/>
                </a:lnTo>
                <a:lnTo>
                  <a:pt x="3782869" y="2805427"/>
                </a:lnTo>
                <a:lnTo>
                  <a:pt x="0" y="28054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5183" r="0" b="-9657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19283" y="5897903"/>
            <a:ext cx="3307572" cy="523198"/>
          </a:xfrm>
          <a:custGeom>
            <a:avLst/>
            <a:gdLst/>
            <a:ahLst/>
            <a:cxnLst/>
            <a:rect r="r" b="b" t="t" l="l"/>
            <a:pathLst>
              <a:path h="523198" w="3307572">
                <a:moveTo>
                  <a:pt x="0" y="0"/>
                </a:moveTo>
                <a:lnTo>
                  <a:pt x="3307573" y="0"/>
                </a:lnTo>
                <a:lnTo>
                  <a:pt x="3307573" y="523198"/>
                </a:lnTo>
                <a:lnTo>
                  <a:pt x="0" y="523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19283" y="7039126"/>
            <a:ext cx="3289199" cy="586075"/>
          </a:xfrm>
          <a:custGeom>
            <a:avLst/>
            <a:gdLst/>
            <a:ahLst/>
            <a:cxnLst/>
            <a:rect r="r" b="b" t="t" l="l"/>
            <a:pathLst>
              <a:path h="586075" w="3289199">
                <a:moveTo>
                  <a:pt x="0" y="0"/>
                </a:moveTo>
                <a:lnTo>
                  <a:pt x="3289199" y="0"/>
                </a:lnTo>
                <a:lnTo>
                  <a:pt x="3289199" y="586075"/>
                </a:lnTo>
                <a:lnTo>
                  <a:pt x="0" y="5860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919283" y="8192734"/>
            <a:ext cx="3307572" cy="589349"/>
          </a:xfrm>
          <a:custGeom>
            <a:avLst/>
            <a:gdLst/>
            <a:ahLst/>
            <a:cxnLst/>
            <a:rect r="r" b="b" t="t" l="l"/>
            <a:pathLst>
              <a:path h="589349" w="3307572">
                <a:moveTo>
                  <a:pt x="0" y="0"/>
                </a:moveTo>
                <a:lnTo>
                  <a:pt x="3307573" y="0"/>
                </a:lnTo>
                <a:lnTo>
                  <a:pt x="3307573" y="589349"/>
                </a:lnTo>
                <a:lnTo>
                  <a:pt x="0" y="5893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018798" y="2965452"/>
            <a:ext cx="756303" cy="422584"/>
          </a:xfrm>
          <a:custGeom>
            <a:avLst/>
            <a:gdLst/>
            <a:ahLst/>
            <a:cxnLst/>
            <a:rect r="r" b="b" t="t" l="l"/>
            <a:pathLst>
              <a:path h="422584" w="756303">
                <a:moveTo>
                  <a:pt x="0" y="0"/>
                </a:moveTo>
                <a:lnTo>
                  <a:pt x="756303" y="0"/>
                </a:lnTo>
                <a:lnTo>
                  <a:pt x="756303" y="422584"/>
                </a:lnTo>
                <a:lnTo>
                  <a:pt x="0" y="4225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18798" y="3537473"/>
            <a:ext cx="756303" cy="422584"/>
          </a:xfrm>
          <a:custGeom>
            <a:avLst/>
            <a:gdLst/>
            <a:ahLst/>
            <a:cxnLst/>
            <a:rect r="r" b="b" t="t" l="l"/>
            <a:pathLst>
              <a:path h="422584" w="756303">
                <a:moveTo>
                  <a:pt x="0" y="0"/>
                </a:moveTo>
                <a:lnTo>
                  <a:pt x="756303" y="0"/>
                </a:lnTo>
                <a:lnTo>
                  <a:pt x="756303" y="422584"/>
                </a:lnTo>
                <a:lnTo>
                  <a:pt x="0" y="4225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7983743"/>
            <a:ext cx="2932387" cy="2303257"/>
          </a:xfrm>
          <a:custGeom>
            <a:avLst/>
            <a:gdLst/>
            <a:ahLst/>
            <a:cxnLst/>
            <a:rect r="r" b="b" t="t" l="l"/>
            <a:pathLst>
              <a:path h="2303257" w="2932387">
                <a:moveTo>
                  <a:pt x="0" y="0"/>
                </a:moveTo>
                <a:lnTo>
                  <a:pt x="2932387" y="0"/>
                </a:lnTo>
                <a:lnTo>
                  <a:pt x="2932387" y="2303257"/>
                </a:lnTo>
                <a:lnTo>
                  <a:pt x="0" y="23032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87545" y="500240"/>
            <a:ext cx="17112910" cy="942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32"/>
              </a:lnSpc>
              <a:spcBef>
                <a:spcPct val="0"/>
              </a:spcBef>
            </a:pPr>
            <a:r>
              <a:rPr lang="en-US" b="true" sz="5451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EVALUACIÓN &amp; SELECCIÓN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53776" y="5831228"/>
            <a:ext cx="6624283" cy="61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87"/>
              </a:lnSpc>
              <a:spcBef>
                <a:spcPct val="0"/>
              </a:spcBef>
            </a:pPr>
            <a:r>
              <a:rPr lang="en-US" sz="363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Regresión logistica (TF - IDF)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53776" y="7005526"/>
            <a:ext cx="6624283" cy="61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87"/>
              </a:lnSpc>
              <a:spcBef>
                <a:spcPct val="0"/>
              </a:spcBef>
            </a:pPr>
            <a:r>
              <a:rPr lang="en-US" sz="363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Regresión logistica (BoW)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53776" y="8111078"/>
            <a:ext cx="6624283" cy="61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87"/>
              </a:lnSpc>
              <a:spcBef>
                <a:spcPct val="0"/>
              </a:spcBef>
            </a:pPr>
            <a:r>
              <a:rPr lang="en-US" sz="363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XGBoost (BoW)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353192" y="4776802"/>
            <a:ext cx="6624283" cy="612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87"/>
              </a:lnSpc>
              <a:spcBef>
                <a:spcPct val="0"/>
              </a:spcBef>
            </a:pPr>
            <a:r>
              <a:rPr lang="en-US" b="true" sz="3633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TOP 3 MODELOS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762831" y="5831228"/>
            <a:ext cx="1352446" cy="61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87"/>
              </a:lnSpc>
              <a:spcBef>
                <a:spcPct val="0"/>
              </a:spcBef>
            </a:pPr>
            <a:r>
              <a:rPr lang="en-US" sz="363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0.896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762831" y="7005526"/>
            <a:ext cx="1352446" cy="61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87"/>
              </a:lnSpc>
              <a:spcBef>
                <a:spcPct val="0"/>
              </a:spcBef>
            </a:pPr>
            <a:r>
              <a:rPr lang="en-US" sz="363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0.854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762831" y="8181754"/>
            <a:ext cx="1352446" cy="61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87"/>
              </a:lnSpc>
              <a:spcBef>
                <a:spcPct val="0"/>
              </a:spcBef>
            </a:pPr>
            <a:r>
              <a:rPr lang="en-US" sz="363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0.852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753776" y="2272151"/>
            <a:ext cx="13975088" cy="470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87"/>
              </a:lnSpc>
              <a:spcBef>
                <a:spcPct val="0"/>
              </a:spcBef>
            </a:pPr>
            <a:r>
              <a:rPr lang="en-US" sz="277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Para la evaluación se tiene en cuenta el área bajo la curva (AUC)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885264" y="2917827"/>
            <a:ext cx="13975088" cy="470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87"/>
              </a:lnSpc>
              <a:spcBef>
                <a:spcPct val="0"/>
              </a:spcBef>
            </a:pPr>
            <a:r>
              <a:rPr lang="en-US" sz="277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Adecuada para idenficiar problemas de clasificación binarios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885264" y="3489848"/>
            <a:ext cx="13975088" cy="470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87"/>
              </a:lnSpc>
              <a:spcBef>
                <a:spcPct val="0"/>
              </a:spcBef>
            </a:pPr>
            <a:r>
              <a:rPr lang="en-US" sz="277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Puede aplicarse en problemas de clasificación multiclase*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762831" y="4776802"/>
            <a:ext cx="1352446" cy="612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87"/>
              </a:lnSpc>
              <a:spcBef>
                <a:spcPct val="0"/>
              </a:spcBef>
            </a:pPr>
            <a:r>
              <a:rPr lang="en-US" b="true" sz="3633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AUC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5115278" y="5897903"/>
            <a:ext cx="641638" cy="641638"/>
          </a:xfrm>
          <a:custGeom>
            <a:avLst/>
            <a:gdLst/>
            <a:ahLst/>
            <a:cxnLst/>
            <a:rect r="r" b="b" t="t" l="l"/>
            <a:pathLst>
              <a:path h="641638" w="641638">
                <a:moveTo>
                  <a:pt x="0" y="0"/>
                </a:moveTo>
                <a:lnTo>
                  <a:pt x="641638" y="0"/>
                </a:lnTo>
                <a:lnTo>
                  <a:pt x="641638" y="641638"/>
                </a:lnTo>
                <a:lnTo>
                  <a:pt x="0" y="64163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44207" y="3657272"/>
            <a:ext cx="4604253" cy="5900476"/>
            <a:chOff x="0" y="0"/>
            <a:chExt cx="1253384" cy="16062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53384" cy="1606246"/>
            </a:xfrm>
            <a:custGeom>
              <a:avLst/>
              <a:gdLst/>
              <a:ahLst/>
              <a:cxnLst/>
              <a:rect r="r" b="b" t="t" l="l"/>
              <a:pathLst>
                <a:path h="1606246" w="1253384">
                  <a:moveTo>
                    <a:pt x="85755" y="0"/>
                  </a:moveTo>
                  <a:lnTo>
                    <a:pt x="1167629" y="0"/>
                  </a:lnTo>
                  <a:cubicBezTo>
                    <a:pt x="1190373" y="0"/>
                    <a:pt x="1212185" y="9035"/>
                    <a:pt x="1228267" y="25117"/>
                  </a:cubicBezTo>
                  <a:cubicBezTo>
                    <a:pt x="1244350" y="41199"/>
                    <a:pt x="1253384" y="63011"/>
                    <a:pt x="1253384" y="85755"/>
                  </a:cubicBezTo>
                  <a:lnTo>
                    <a:pt x="1253384" y="1520491"/>
                  </a:lnTo>
                  <a:cubicBezTo>
                    <a:pt x="1253384" y="1543235"/>
                    <a:pt x="1244350" y="1565047"/>
                    <a:pt x="1228267" y="1581129"/>
                  </a:cubicBezTo>
                  <a:cubicBezTo>
                    <a:pt x="1212185" y="1597211"/>
                    <a:pt x="1190373" y="1606246"/>
                    <a:pt x="1167629" y="1606246"/>
                  </a:cubicBezTo>
                  <a:lnTo>
                    <a:pt x="85755" y="1606246"/>
                  </a:lnTo>
                  <a:cubicBezTo>
                    <a:pt x="63011" y="1606246"/>
                    <a:pt x="41199" y="1597211"/>
                    <a:pt x="25117" y="1581129"/>
                  </a:cubicBezTo>
                  <a:cubicBezTo>
                    <a:pt x="9035" y="1565047"/>
                    <a:pt x="0" y="1543235"/>
                    <a:pt x="0" y="1520491"/>
                  </a:cubicBezTo>
                  <a:lnTo>
                    <a:pt x="0" y="85755"/>
                  </a:lnTo>
                  <a:cubicBezTo>
                    <a:pt x="0" y="63011"/>
                    <a:pt x="9035" y="41199"/>
                    <a:pt x="25117" y="25117"/>
                  </a:cubicBezTo>
                  <a:cubicBezTo>
                    <a:pt x="41199" y="9035"/>
                    <a:pt x="63011" y="0"/>
                    <a:pt x="85755" y="0"/>
                  </a:cubicBezTo>
                  <a:close/>
                </a:path>
              </a:pathLst>
            </a:custGeom>
            <a:solidFill>
              <a:srgbClr val="ED2C41">
                <a:alpha val="8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253384" cy="16538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>
                      <a:alpha val="80000"/>
                    </a:srgbClr>
                  </a:solidFill>
                  <a:latin typeface="Open Sans"/>
                  <a:ea typeface="Open Sans"/>
                  <a:cs typeface="Open Sans"/>
                  <a:sym typeface="Open Sans"/>
                </a:rPr>
                <a:t>La regresión logística con TF-IDF alcanzó un AUC de 0.89590, lo que indica alta precisión en la predicción de géneros de películas, mejorando la organización del catálogo y la experiencia del usuario, lo que puede incrementar el NPS y la fidelización.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841411" y="3657272"/>
            <a:ext cx="4604253" cy="5900476"/>
            <a:chOff x="0" y="0"/>
            <a:chExt cx="1253384" cy="16062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3384" cy="1606246"/>
            </a:xfrm>
            <a:custGeom>
              <a:avLst/>
              <a:gdLst/>
              <a:ahLst/>
              <a:cxnLst/>
              <a:rect r="r" b="b" t="t" l="l"/>
              <a:pathLst>
                <a:path h="1606246" w="1253384">
                  <a:moveTo>
                    <a:pt x="85755" y="0"/>
                  </a:moveTo>
                  <a:lnTo>
                    <a:pt x="1167629" y="0"/>
                  </a:lnTo>
                  <a:cubicBezTo>
                    <a:pt x="1190373" y="0"/>
                    <a:pt x="1212185" y="9035"/>
                    <a:pt x="1228267" y="25117"/>
                  </a:cubicBezTo>
                  <a:cubicBezTo>
                    <a:pt x="1244350" y="41199"/>
                    <a:pt x="1253384" y="63011"/>
                    <a:pt x="1253384" y="85755"/>
                  </a:cubicBezTo>
                  <a:lnTo>
                    <a:pt x="1253384" y="1520491"/>
                  </a:lnTo>
                  <a:cubicBezTo>
                    <a:pt x="1253384" y="1543235"/>
                    <a:pt x="1244350" y="1565047"/>
                    <a:pt x="1228267" y="1581129"/>
                  </a:cubicBezTo>
                  <a:cubicBezTo>
                    <a:pt x="1212185" y="1597211"/>
                    <a:pt x="1190373" y="1606246"/>
                    <a:pt x="1167629" y="1606246"/>
                  </a:cubicBezTo>
                  <a:lnTo>
                    <a:pt x="85755" y="1606246"/>
                  </a:lnTo>
                  <a:cubicBezTo>
                    <a:pt x="63011" y="1606246"/>
                    <a:pt x="41199" y="1597211"/>
                    <a:pt x="25117" y="1581129"/>
                  </a:cubicBezTo>
                  <a:cubicBezTo>
                    <a:pt x="9035" y="1565047"/>
                    <a:pt x="0" y="1543235"/>
                    <a:pt x="0" y="1520491"/>
                  </a:cubicBezTo>
                  <a:lnTo>
                    <a:pt x="0" y="85755"/>
                  </a:lnTo>
                  <a:cubicBezTo>
                    <a:pt x="0" y="63011"/>
                    <a:pt x="9035" y="41199"/>
                    <a:pt x="25117" y="25117"/>
                  </a:cubicBezTo>
                  <a:cubicBezTo>
                    <a:pt x="41199" y="9035"/>
                    <a:pt x="63011" y="0"/>
                    <a:pt x="85755" y="0"/>
                  </a:cubicBezTo>
                  <a:close/>
                </a:path>
              </a:pathLst>
            </a:custGeom>
            <a:solidFill>
              <a:srgbClr val="FFBE2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53384" cy="16538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El modelo superó el AUC mínimo de 0.89 establecido, demostrando eficacia en la clasificación de géneros y asegurando un sistema confiable para la asignación automática de géneros, optimizando la navegación y las recomendaciones.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906467" y="288642"/>
            <a:ext cx="4474142" cy="2460365"/>
          </a:xfrm>
          <a:custGeom>
            <a:avLst/>
            <a:gdLst/>
            <a:ahLst/>
            <a:cxnLst/>
            <a:rect r="r" b="b" t="t" l="l"/>
            <a:pathLst>
              <a:path h="2460365" w="4474142">
                <a:moveTo>
                  <a:pt x="0" y="0"/>
                </a:moveTo>
                <a:lnTo>
                  <a:pt x="4474142" y="0"/>
                </a:lnTo>
                <a:lnTo>
                  <a:pt x="4474142" y="2460364"/>
                </a:lnTo>
                <a:lnTo>
                  <a:pt x="0" y="24603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72" b="-49123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42757" y="2491501"/>
            <a:ext cx="15202486" cy="90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19"/>
              </a:lnSpc>
              <a:spcBef>
                <a:spcPct val="0"/>
              </a:spcBef>
            </a:pPr>
            <a:r>
              <a:rPr lang="en-US" b="true" sz="5299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CONCLUSIONES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2140990" y="3657272"/>
            <a:ext cx="4604253" cy="5900476"/>
            <a:chOff x="0" y="0"/>
            <a:chExt cx="1253384" cy="160624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53384" cy="1606246"/>
            </a:xfrm>
            <a:custGeom>
              <a:avLst/>
              <a:gdLst/>
              <a:ahLst/>
              <a:cxnLst/>
              <a:rect r="r" b="b" t="t" l="l"/>
              <a:pathLst>
                <a:path h="1606246" w="1253384">
                  <a:moveTo>
                    <a:pt x="85755" y="0"/>
                  </a:moveTo>
                  <a:lnTo>
                    <a:pt x="1167629" y="0"/>
                  </a:lnTo>
                  <a:cubicBezTo>
                    <a:pt x="1190373" y="0"/>
                    <a:pt x="1212185" y="9035"/>
                    <a:pt x="1228267" y="25117"/>
                  </a:cubicBezTo>
                  <a:cubicBezTo>
                    <a:pt x="1244350" y="41199"/>
                    <a:pt x="1253384" y="63011"/>
                    <a:pt x="1253384" y="85755"/>
                  </a:cubicBezTo>
                  <a:lnTo>
                    <a:pt x="1253384" y="1520491"/>
                  </a:lnTo>
                  <a:cubicBezTo>
                    <a:pt x="1253384" y="1543235"/>
                    <a:pt x="1244350" y="1565047"/>
                    <a:pt x="1228267" y="1581129"/>
                  </a:cubicBezTo>
                  <a:cubicBezTo>
                    <a:pt x="1212185" y="1597211"/>
                    <a:pt x="1190373" y="1606246"/>
                    <a:pt x="1167629" y="1606246"/>
                  </a:cubicBezTo>
                  <a:lnTo>
                    <a:pt x="85755" y="1606246"/>
                  </a:lnTo>
                  <a:cubicBezTo>
                    <a:pt x="63011" y="1606246"/>
                    <a:pt x="41199" y="1597211"/>
                    <a:pt x="25117" y="1581129"/>
                  </a:cubicBezTo>
                  <a:cubicBezTo>
                    <a:pt x="9035" y="1565047"/>
                    <a:pt x="0" y="1543235"/>
                    <a:pt x="0" y="1520491"/>
                  </a:cubicBezTo>
                  <a:lnTo>
                    <a:pt x="0" y="85755"/>
                  </a:lnTo>
                  <a:cubicBezTo>
                    <a:pt x="0" y="63011"/>
                    <a:pt x="9035" y="41199"/>
                    <a:pt x="25117" y="25117"/>
                  </a:cubicBezTo>
                  <a:cubicBezTo>
                    <a:pt x="41199" y="9035"/>
                    <a:pt x="63011" y="0"/>
                    <a:pt x="85755" y="0"/>
                  </a:cubicBezTo>
                  <a:close/>
                </a:path>
              </a:pathLst>
            </a:custGeom>
            <a:solidFill>
              <a:srgbClr val="ED2C41">
                <a:alpha val="8000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53384" cy="16538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>
                      <a:alpha val="80000"/>
                    </a:srgbClr>
                  </a:solidFill>
                  <a:latin typeface="Open Sans"/>
                  <a:ea typeface="Open Sans"/>
                  <a:cs typeface="Open Sans"/>
                  <a:sym typeface="Open Sans"/>
                </a:rPr>
                <a:t>Hay oportunidades de mejora mediante la exploración de modelos avanzados como los transformers, que podrían captar patrones más complejos y mejorar la precisión, la calidad del servicio y las estrategias de recomendación.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4087" y="2810562"/>
            <a:ext cx="9603002" cy="6762677"/>
          </a:xfrm>
          <a:custGeom>
            <a:avLst/>
            <a:gdLst/>
            <a:ahLst/>
            <a:cxnLst/>
            <a:rect r="r" b="b" t="t" l="l"/>
            <a:pathLst>
              <a:path h="6762677" w="9603002">
                <a:moveTo>
                  <a:pt x="0" y="0"/>
                </a:moveTo>
                <a:lnTo>
                  <a:pt x="9603002" y="0"/>
                </a:lnTo>
                <a:lnTo>
                  <a:pt x="9603002" y="6762677"/>
                </a:lnTo>
                <a:lnTo>
                  <a:pt x="0" y="67626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583503" y="4386579"/>
            <a:ext cx="8454625" cy="1485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779"/>
              </a:lnSpc>
            </a:pPr>
            <a:r>
              <a:rPr lang="en-US" b="true" sz="9499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THE END!!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875096" y="1601620"/>
            <a:ext cx="11957264" cy="7083761"/>
            <a:chOff x="0" y="0"/>
            <a:chExt cx="15943019" cy="944501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85725"/>
              <a:ext cx="15943019" cy="11516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279"/>
                </a:lnSpc>
                <a:spcBef>
                  <a:spcPct val="0"/>
                </a:spcBef>
              </a:pPr>
              <a:r>
                <a:rPr lang="en-US" b="true" sz="5199">
                  <a:solidFill>
                    <a:srgbClr val="FFFFFF"/>
                  </a:solidFill>
                  <a:latin typeface="Cooper BT Bold"/>
                  <a:ea typeface="Cooper BT Bold"/>
                  <a:cs typeface="Cooper BT Bold"/>
                  <a:sym typeface="Cooper BT Bold"/>
                </a:rPr>
                <a:t>ENTENDIMIENTO DE NEGOCIO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557891"/>
              <a:ext cx="15943019" cy="78871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En la industria cinematográfica, la correcta clasificación de películas por género es crucial para mejorar la experiencia de usuario y la eficacia de los algoritmos de recomendación en plataformas de streaming. </a:t>
              </a:r>
            </a:p>
            <a:p>
              <a:pPr algn="l">
                <a:lnSpc>
                  <a:spcPts val="3919"/>
                </a:lnSpc>
              </a:pPr>
            </a:p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El crecimiento masivo del contenido hace que la clasificación manual sea ineficiente y propensa a errores, afectando la precisión y la segmentación de marketing. </a:t>
              </a:r>
            </a:p>
            <a:p>
              <a:pPr algn="l">
                <a:lnSpc>
                  <a:spcPts val="3919"/>
                </a:lnSpc>
              </a:pPr>
            </a:p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La automatización mediante aprendizaje automático se presenta como una solución que mejora la eficiencia operativa, reduce errores y garantiza una clasificación consistente, enriqueciendo la experiencia del usuario con recomendaciones más precisas.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38331" y="2858989"/>
            <a:ext cx="4803177" cy="4569022"/>
          </a:xfrm>
          <a:custGeom>
            <a:avLst/>
            <a:gdLst/>
            <a:ahLst/>
            <a:cxnLst/>
            <a:rect r="r" b="b" t="t" l="l"/>
            <a:pathLst>
              <a:path h="4569022" w="4803177">
                <a:moveTo>
                  <a:pt x="0" y="0"/>
                </a:moveTo>
                <a:lnTo>
                  <a:pt x="4803178" y="0"/>
                </a:lnTo>
                <a:lnTo>
                  <a:pt x="4803178" y="4569022"/>
                </a:lnTo>
                <a:lnTo>
                  <a:pt x="0" y="45690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880719"/>
            <a:ext cx="4316722" cy="5943851"/>
          </a:xfrm>
          <a:custGeom>
            <a:avLst/>
            <a:gdLst/>
            <a:ahLst/>
            <a:cxnLst/>
            <a:rect r="r" b="b" t="t" l="l"/>
            <a:pathLst>
              <a:path h="5943851" w="4316722">
                <a:moveTo>
                  <a:pt x="0" y="0"/>
                </a:moveTo>
                <a:lnTo>
                  <a:pt x="4316722" y="0"/>
                </a:lnTo>
                <a:lnTo>
                  <a:pt x="4316722" y="5943850"/>
                </a:lnTo>
                <a:lnTo>
                  <a:pt x="0" y="594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723863" y="6194673"/>
            <a:ext cx="9812125" cy="1520500"/>
            <a:chOff x="0" y="0"/>
            <a:chExt cx="2584263" cy="40046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2808" y="0"/>
              <a:ext cx="2578647" cy="400461"/>
            </a:xfrm>
            <a:custGeom>
              <a:avLst/>
              <a:gdLst/>
              <a:ahLst/>
              <a:cxnLst/>
              <a:rect r="r" b="b" t="t" l="l"/>
              <a:pathLst>
                <a:path h="400461" w="2578647">
                  <a:moveTo>
                    <a:pt x="2573565" y="0"/>
                  </a:moveTo>
                  <a:lnTo>
                    <a:pt x="5082" y="0"/>
                  </a:lnTo>
                  <a:cubicBezTo>
                    <a:pt x="3398" y="0"/>
                    <a:pt x="1835" y="875"/>
                    <a:pt x="954" y="2310"/>
                  </a:cubicBezTo>
                  <a:cubicBezTo>
                    <a:pt x="73" y="3745"/>
                    <a:pt x="0" y="5534"/>
                    <a:pt x="762" y="7036"/>
                  </a:cubicBezTo>
                  <a:lnTo>
                    <a:pt x="95222" y="193194"/>
                  </a:lnTo>
                  <a:cubicBezTo>
                    <a:pt x="97466" y="197617"/>
                    <a:pt x="97466" y="202844"/>
                    <a:pt x="95222" y="207267"/>
                  </a:cubicBezTo>
                  <a:lnTo>
                    <a:pt x="762" y="393425"/>
                  </a:lnTo>
                  <a:cubicBezTo>
                    <a:pt x="0" y="394926"/>
                    <a:pt x="73" y="396716"/>
                    <a:pt x="954" y="398151"/>
                  </a:cubicBezTo>
                  <a:cubicBezTo>
                    <a:pt x="1835" y="399586"/>
                    <a:pt x="3398" y="400461"/>
                    <a:pt x="5082" y="400461"/>
                  </a:cubicBezTo>
                  <a:lnTo>
                    <a:pt x="2573565" y="400461"/>
                  </a:lnTo>
                  <a:cubicBezTo>
                    <a:pt x="2575249" y="400461"/>
                    <a:pt x="2576812" y="399586"/>
                    <a:pt x="2577693" y="398151"/>
                  </a:cubicBezTo>
                  <a:cubicBezTo>
                    <a:pt x="2578575" y="396716"/>
                    <a:pt x="2578647" y="394926"/>
                    <a:pt x="2577885" y="393425"/>
                  </a:cubicBezTo>
                  <a:lnTo>
                    <a:pt x="2483426" y="207267"/>
                  </a:lnTo>
                  <a:cubicBezTo>
                    <a:pt x="2481182" y="202844"/>
                    <a:pt x="2481182" y="197617"/>
                    <a:pt x="2483426" y="193194"/>
                  </a:cubicBezTo>
                  <a:lnTo>
                    <a:pt x="2577885" y="7036"/>
                  </a:lnTo>
                  <a:cubicBezTo>
                    <a:pt x="2578647" y="5534"/>
                    <a:pt x="2578575" y="3745"/>
                    <a:pt x="2577693" y="2310"/>
                  </a:cubicBezTo>
                  <a:cubicBezTo>
                    <a:pt x="2576812" y="875"/>
                    <a:pt x="2575249" y="0"/>
                    <a:pt x="2573565" y="0"/>
                  </a:cubicBezTo>
                  <a:close/>
                </a:path>
              </a:pathLst>
            </a:custGeom>
            <a:solidFill>
              <a:srgbClr val="FFBE2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88900" y="28575"/>
              <a:ext cx="2406463" cy="371886"/>
            </a:xfrm>
            <a:prstGeom prst="rect">
              <a:avLst/>
            </a:prstGeom>
          </p:spPr>
          <p:txBody>
            <a:bodyPr anchor="b" rtlCol="false" tIns="50800" lIns="50800" bIns="50800" rIns="50800"/>
            <a:lstStyle/>
            <a:p>
              <a:pPr algn="ctr">
                <a:lnSpc>
                  <a:spcPts val="2781"/>
                </a:lnSpc>
              </a:pPr>
              <a:r>
                <a:rPr lang="en-US" b="true" sz="2599" i="true">
                  <a:solidFill>
                    <a:srgbClr val="000000"/>
                  </a:solidFill>
                  <a:latin typeface="Open Sans Bold Italics"/>
                  <a:ea typeface="Open Sans Bold Italics"/>
                  <a:cs typeface="Open Sans Bold Italics"/>
                  <a:sym typeface="Open Sans Bold Italics"/>
                </a:rPr>
                <a:t>NPS = % de Promotores (usuarios que puntúan 9-10) - % de Detractores (usuarios que puntúan 0-6).</a:t>
              </a:r>
            </a:p>
            <a:p>
              <a:pPr algn="ctr">
                <a:lnSpc>
                  <a:spcPts val="24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932297" y="1425971"/>
            <a:ext cx="10603691" cy="4803725"/>
            <a:chOff x="0" y="0"/>
            <a:chExt cx="14138255" cy="640496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85725"/>
              <a:ext cx="14138255" cy="11516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279"/>
                </a:lnSpc>
                <a:spcBef>
                  <a:spcPct val="0"/>
                </a:spcBef>
              </a:pPr>
              <a:r>
                <a:rPr lang="en-US" b="true" sz="5199">
                  <a:solidFill>
                    <a:srgbClr val="FFFFFF"/>
                  </a:solidFill>
                  <a:latin typeface="Cooper BT Bold"/>
                  <a:ea typeface="Cooper BT Bold"/>
                  <a:cs typeface="Cooper BT Bold"/>
                  <a:sym typeface="Cooper BT Bold"/>
                </a:rPr>
                <a:t>OBJETIVO DE NEGOCIO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604155"/>
              <a:ext cx="14138255" cy="48008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Aumentar la satisfacción del usuario y el Net Promoter Score (NPS) de la plataforma de streaming mediante la optimización de la clasificación de películas, mejorando así la experiencia del usuario y fomentando la retención y fidelización.</a:t>
              </a:r>
            </a:p>
            <a:p>
              <a:pPr algn="l">
                <a:lnSpc>
                  <a:spcPts val="4199"/>
                </a:lnSpc>
              </a:pPr>
            </a:p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503815"/>
            <a:ext cx="16230600" cy="5754485"/>
          </a:xfrm>
          <a:custGeom>
            <a:avLst/>
            <a:gdLst/>
            <a:ahLst/>
            <a:cxnLst/>
            <a:rect r="r" b="b" t="t" l="l"/>
            <a:pathLst>
              <a:path h="5754485" w="16230600">
                <a:moveTo>
                  <a:pt x="0" y="0"/>
                </a:moveTo>
                <a:lnTo>
                  <a:pt x="16230600" y="0"/>
                </a:lnTo>
                <a:lnTo>
                  <a:pt x="16230600" y="5754485"/>
                </a:lnTo>
                <a:lnTo>
                  <a:pt x="0" y="57544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64229" y="4239297"/>
            <a:ext cx="6200644" cy="351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1"/>
              </a:lnSpc>
            </a:pPr>
            <a:r>
              <a:rPr lang="en-US" sz="2858" spc="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Diseñar un modelo de aprendizaje supervisado para la clasificación automática de los géneros de películas a partir de sus descripciones, garantizando un rendimiento mínimo con un AUC de </a:t>
            </a:r>
            <a:r>
              <a:rPr lang="en-US" b="true" sz="2858" spc="85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0.89</a:t>
            </a:r>
            <a:r>
              <a:rPr lang="en-US" sz="2858" spc="8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544564"/>
            <a:ext cx="16230600" cy="1042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92"/>
              </a:lnSpc>
            </a:pPr>
            <a:r>
              <a:rPr lang="en-US" b="true" sz="7200" spc="215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OBJETIVO DE MINERÍA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356443" y="4379950"/>
            <a:ext cx="6200644" cy="3237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1"/>
              </a:lnSpc>
            </a:pPr>
            <a:r>
              <a:rPr lang="en-US" sz="3058" spc="9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Esto asegurará la capacidad del modelo para distinguir correctamente los géneros correspondientes a cada película.</a:t>
            </a:r>
          </a:p>
          <a:p>
            <a:pPr algn="ctr">
              <a:lnSpc>
                <a:spcPts val="4281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12408" y="6032268"/>
            <a:ext cx="3759898" cy="4114800"/>
          </a:xfrm>
          <a:custGeom>
            <a:avLst/>
            <a:gdLst/>
            <a:ahLst/>
            <a:cxnLst/>
            <a:rect r="r" b="b" t="t" l="l"/>
            <a:pathLst>
              <a:path h="4114800" w="3759898">
                <a:moveTo>
                  <a:pt x="0" y="0"/>
                </a:moveTo>
                <a:lnTo>
                  <a:pt x="3759899" y="0"/>
                </a:lnTo>
                <a:lnTo>
                  <a:pt x="37598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9144000" y="207882"/>
            <a:ext cx="1543050" cy="154305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E2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979"/>
                </a:lnSpc>
              </a:pPr>
              <a:r>
                <a:rPr lang="en-US" b="true" sz="5699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Y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1257402" y="480297"/>
            <a:ext cx="6001898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year</a:t>
            </a: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Año de lanzamiento de la película (variable numérica).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257402" y="2534230"/>
            <a:ext cx="6001898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title</a:t>
            </a: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Nombre único de la película que permite su identificación.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257402" y="4458213"/>
            <a:ext cx="6257645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plot</a:t>
            </a: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Descripción textual de la trama, utilizada para clasificar los géneros.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257402" y="6132660"/>
            <a:ext cx="6257645" cy="1417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genres</a:t>
            </a: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Géneros asociados a cada película. Es la variable objetivo para la clasificación.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38050" y="604760"/>
            <a:ext cx="7908615" cy="1915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32"/>
              </a:lnSpc>
              <a:spcBef>
                <a:spcPct val="0"/>
              </a:spcBef>
            </a:pPr>
            <a:r>
              <a:rPr lang="en-US" b="true" sz="5451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ENTENDIMIENTO DE LOS DATOS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38050" y="3603152"/>
            <a:ext cx="7908615" cy="1540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09"/>
              </a:lnSpc>
              <a:spcBef>
                <a:spcPct val="0"/>
              </a:spcBef>
            </a:pPr>
            <a:r>
              <a:rPr lang="en-US" sz="29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  base de datos de entrenamiento sobre películas contiene 7,895 registros y 5 atributos.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144000" y="2261815"/>
            <a:ext cx="1543050" cy="154305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E2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979"/>
                </a:lnSpc>
              </a:pPr>
              <a:r>
                <a:rPr lang="en-US" b="true" sz="5699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T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144000" y="4185798"/>
            <a:ext cx="1543050" cy="154305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E2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979"/>
                </a:lnSpc>
              </a:pPr>
              <a:r>
                <a:rPr lang="en-US" b="true" sz="5699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144000" y="6098370"/>
            <a:ext cx="1543050" cy="154305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E2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979"/>
                </a:lnSpc>
              </a:pPr>
              <a:r>
                <a:rPr lang="en-US" b="true" sz="5699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G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1257402" y="8185548"/>
            <a:ext cx="6001898" cy="189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rating</a:t>
            </a: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Puntuación que refleja la evaluación de espectadores y críticos, útil para analizar calidad o popularidad.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9144000" y="8389383"/>
            <a:ext cx="1543050" cy="1543050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E24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979"/>
                </a:lnSpc>
              </a:pPr>
              <a:r>
                <a:rPr lang="en-US" b="true" sz="5699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R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4684" y="2754397"/>
            <a:ext cx="7530700" cy="5410311"/>
          </a:xfrm>
          <a:custGeom>
            <a:avLst/>
            <a:gdLst/>
            <a:ahLst/>
            <a:cxnLst/>
            <a:rect r="r" b="b" t="t" l="l"/>
            <a:pathLst>
              <a:path h="5410311" w="7530700">
                <a:moveTo>
                  <a:pt x="0" y="0"/>
                </a:moveTo>
                <a:lnTo>
                  <a:pt x="7530700" y="0"/>
                </a:lnTo>
                <a:lnTo>
                  <a:pt x="7530700" y="5410311"/>
                </a:lnTo>
                <a:lnTo>
                  <a:pt x="0" y="54103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324" r="-29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74407" y="2754397"/>
            <a:ext cx="7308423" cy="5410311"/>
          </a:xfrm>
          <a:custGeom>
            <a:avLst/>
            <a:gdLst/>
            <a:ahLst/>
            <a:cxnLst/>
            <a:rect r="r" b="b" t="t" l="l"/>
            <a:pathLst>
              <a:path h="5410311" w="7308423">
                <a:moveTo>
                  <a:pt x="0" y="0"/>
                </a:moveTo>
                <a:lnTo>
                  <a:pt x="7308423" y="0"/>
                </a:lnTo>
                <a:lnTo>
                  <a:pt x="7308423" y="5410311"/>
                </a:lnTo>
                <a:lnTo>
                  <a:pt x="0" y="54103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053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373821" y="468385"/>
            <a:ext cx="6914179" cy="2190864"/>
          </a:xfrm>
          <a:custGeom>
            <a:avLst/>
            <a:gdLst/>
            <a:ahLst/>
            <a:cxnLst/>
            <a:rect r="r" b="b" t="t" l="l"/>
            <a:pathLst>
              <a:path h="2190864" w="6914179">
                <a:moveTo>
                  <a:pt x="0" y="0"/>
                </a:moveTo>
                <a:lnTo>
                  <a:pt x="6914179" y="0"/>
                </a:lnTo>
                <a:lnTo>
                  <a:pt x="6914179" y="2190864"/>
                </a:lnTo>
                <a:lnTo>
                  <a:pt x="0" y="21908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7060" r="-910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30911" y="779345"/>
            <a:ext cx="748697" cy="943240"/>
          </a:xfrm>
          <a:custGeom>
            <a:avLst/>
            <a:gdLst/>
            <a:ahLst/>
            <a:cxnLst/>
            <a:rect r="r" b="b" t="t" l="l"/>
            <a:pathLst>
              <a:path h="943240" w="748697">
                <a:moveTo>
                  <a:pt x="0" y="0"/>
                </a:moveTo>
                <a:lnTo>
                  <a:pt x="748697" y="0"/>
                </a:lnTo>
                <a:lnTo>
                  <a:pt x="748697" y="943241"/>
                </a:lnTo>
                <a:lnTo>
                  <a:pt x="0" y="9432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111998" y="779345"/>
            <a:ext cx="755180" cy="943240"/>
          </a:xfrm>
          <a:custGeom>
            <a:avLst/>
            <a:gdLst/>
            <a:ahLst/>
            <a:cxnLst/>
            <a:rect r="r" b="b" t="t" l="l"/>
            <a:pathLst>
              <a:path h="943240" w="755180">
                <a:moveTo>
                  <a:pt x="0" y="0"/>
                </a:moveTo>
                <a:lnTo>
                  <a:pt x="755180" y="0"/>
                </a:lnTo>
                <a:lnTo>
                  <a:pt x="755180" y="943241"/>
                </a:lnTo>
                <a:lnTo>
                  <a:pt x="0" y="9432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728" t="-572" r="-20775" b="-711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427546" y="779345"/>
            <a:ext cx="729484" cy="943240"/>
          </a:xfrm>
          <a:custGeom>
            <a:avLst/>
            <a:gdLst/>
            <a:ahLst/>
            <a:cxnLst/>
            <a:rect r="r" b="b" t="t" l="l"/>
            <a:pathLst>
              <a:path h="943240" w="729484">
                <a:moveTo>
                  <a:pt x="0" y="0"/>
                </a:moveTo>
                <a:lnTo>
                  <a:pt x="729484" y="0"/>
                </a:lnTo>
                <a:lnTo>
                  <a:pt x="729484" y="943241"/>
                </a:lnTo>
                <a:lnTo>
                  <a:pt x="0" y="9432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7258" b="-450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013007" y="779345"/>
            <a:ext cx="738264" cy="950405"/>
          </a:xfrm>
          <a:custGeom>
            <a:avLst/>
            <a:gdLst/>
            <a:ahLst/>
            <a:cxnLst/>
            <a:rect r="r" b="b" t="t" l="l"/>
            <a:pathLst>
              <a:path h="950405" w="738264">
                <a:moveTo>
                  <a:pt x="0" y="0"/>
                </a:moveTo>
                <a:lnTo>
                  <a:pt x="738264" y="0"/>
                </a:lnTo>
                <a:lnTo>
                  <a:pt x="738264" y="950405"/>
                </a:lnTo>
                <a:lnTo>
                  <a:pt x="0" y="95040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7713" t="0" r="-20556" b="-740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437823" y="779345"/>
            <a:ext cx="749241" cy="943240"/>
          </a:xfrm>
          <a:custGeom>
            <a:avLst/>
            <a:gdLst/>
            <a:ahLst/>
            <a:cxnLst/>
            <a:rect r="r" b="b" t="t" l="l"/>
            <a:pathLst>
              <a:path h="943240" w="749241">
                <a:moveTo>
                  <a:pt x="0" y="0"/>
                </a:moveTo>
                <a:lnTo>
                  <a:pt x="749241" y="0"/>
                </a:lnTo>
                <a:lnTo>
                  <a:pt x="749241" y="943241"/>
                </a:lnTo>
                <a:lnTo>
                  <a:pt x="0" y="94324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5008" t="-1506" r="-4611" b="-5052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26769" y="354085"/>
            <a:ext cx="7908615" cy="1899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32"/>
              </a:lnSpc>
              <a:spcBef>
                <a:spcPct val="0"/>
              </a:spcBef>
            </a:pPr>
            <a:r>
              <a:rPr lang="en-US" b="true" sz="5451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ENTENDIMIENTO DE LOS DATOS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39447" y="8869045"/>
            <a:ext cx="4861173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Distribucion de peliculas por año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373821" y="8698230"/>
            <a:ext cx="6064002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Distribucion de peliculas por puntuación 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29167" y="6001072"/>
            <a:ext cx="2171288" cy="1986728"/>
          </a:xfrm>
          <a:custGeom>
            <a:avLst/>
            <a:gdLst/>
            <a:ahLst/>
            <a:cxnLst/>
            <a:rect r="r" b="b" t="t" l="l"/>
            <a:pathLst>
              <a:path h="1986728" w="2171288">
                <a:moveTo>
                  <a:pt x="0" y="0"/>
                </a:moveTo>
                <a:lnTo>
                  <a:pt x="2171288" y="0"/>
                </a:lnTo>
                <a:lnTo>
                  <a:pt x="2171288" y="1986728"/>
                </a:lnTo>
                <a:lnTo>
                  <a:pt x="0" y="19867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18825" y="3986887"/>
            <a:ext cx="10209942" cy="5271413"/>
          </a:xfrm>
          <a:custGeom>
            <a:avLst/>
            <a:gdLst/>
            <a:ahLst/>
            <a:cxnLst/>
            <a:rect r="r" b="b" t="t" l="l"/>
            <a:pathLst>
              <a:path h="5271413" w="10209942">
                <a:moveTo>
                  <a:pt x="0" y="0"/>
                </a:moveTo>
                <a:lnTo>
                  <a:pt x="10209942" y="0"/>
                </a:lnTo>
                <a:lnTo>
                  <a:pt x="10209942" y="5271413"/>
                </a:lnTo>
                <a:lnTo>
                  <a:pt x="0" y="52714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081" r="-2076" b="-5375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87545" y="1187050"/>
            <a:ext cx="17112910" cy="2191009"/>
            <a:chOff x="0" y="0"/>
            <a:chExt cx="22817213" cy="292134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14300"/>
              <a:ext cx="22817213" cy="12187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632"/>
                </a:lnSpc>
                <a:spcBef>
                  <a:spcPct val="0"/>
                </a:spcBef>
              </a:pPr>
              <a:r>
                <a:rPr lang="en-US" b="true" sz="5451">
                  <a:solidFill>
                    <a:srgbClr val="FFFFFF"/>
                  </a:solidFill>
                  <a:latin typeface="Cooper BT Bold"/>
                  <a:ea typeface="Cooper BT Bold"/>
                  <a:cs typeface="Cooper BT Bold"/>
                  <a:sym typeface="Cooper BT Bold"/>
                </a:rPr>
                <a:t>BU: WORDS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670959"/>
              <a:ext cx="22817213" cy="12503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29"/>
                </a:lnSpc>
                <a:spcBef>
                  <a:spcPct val="0"/>
                </a:spcBef>
              </a:pPr>
              <a:r>
                <a:rPr lang="en-US" sz="2735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Se muestra un gráfico de frecuencias con las palabras más comunes en las descripciones de las películas, destacando las "stop words" como "the", "to", y "and"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46665" y="2880367"/>
            <a:ext cx="9377538" cy="5707707"/>
          </a:xfrm>
          <a:custGeom>
            <a:avLst/>
            <a:gdLst/>
            <a:ahLst/>
            <a:cxnLst/>
            <a:rect r="r" b="b" t="t" l="l"/>
            <a:pathLst>
              <a:path h="5707707" w="9377538">
                <a:moveTo>
                  <a:pt x="0" y="0"/>
                </a:moveTo>
                <a:lnTo>
                  <a:pt x="9377538" y="0"/>
                </a:lnTo>
                <a:lnTo>
                  <a:pt x="9377538" y="5707708"/>
                </a:lnTo>
                <a:lnTo>
                  <a:pt x="0" y="57077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987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81895" y="7539261"/>
            <a:ext cx="3220925" cy="2097627"/>
          </a:xfrm>
          <a:custGeom>
            <a:avLst/>
            <a:gdLst/>
            <a:ahLst/>
            <a:cxnLst/>
            <a:rect r="r" b="b" t="t" l="l"/>
            <a:pathLst>
              <a:path h="2097627" w="3220925">
                <a:moveTo>
                  <a:pt x="0" y="0"/>
                </a:moveTo>
                <a:lnTo>
                  <a:pt x="3220925" y="0"/>
                </a:lnTo>
                <a:lnTo>
                  <a:pt x="3220925" y="2097627"/>
                </a:lnTo>
                <a:lnTo>
                  <a:pt x="0" y="20976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5471097" y="610146"/>
            <a:ext cx="1965052" cy="1965052"/>
          </a:xfrm>
          <a:custGeom>
            <a:avLst/>
            <a:gdLst/>
            <a:ahLst/>
            <a:cxnLst/>
            <a:rect r="r" b="b" t="t" l="l"/>
            <a:pathLst>
              <a:path h="1965052" w="1965052">
                <a:moveTo>
                  <a:pt x="0" y="0"/>
                </a:moveTo>
                <a:lnTo>
                  <a:pt x="1965051" y="0"/>
                </a:lnTo>
                <a:lnTo>
                  <a:pt x="1965051" y="1965052"/>
                </a:lnTo>
                <a:lnTo>
                  <a:pt x="0" y="19650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1506" y="1637340"/>
            <a:ext cx="7945159" cy="937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32"/>
              </a:lnSpc>
              <a:spcBef>
                <a:spcPct val="0"/>
              </a:spcBef>
            </a:pPr>
            <a:r>
              <a:rPr lang="en-US" b="true" sz="5451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BU: GENRE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01506" y="4449139"/>
            <a:ext cx="6928839" cy="1341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83"/>
              </a:lnSpc>
              <a:spcBef>
                <a:spcPct val="0"/>
              </a:spcBef>
            </a:pPr>
            <a:r>
              <a:rPr lang="en-US" sz="255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 muestra la distribución de géneros por película. La mayoría de las películas están clasificadas entre 2 y 4 géneros.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012751"/>
            <a:ext cx="4986774" cy="6610282"/>
            <a:chOff x="0" y="0"/>
            <a:chExt cx="1757426" cy="23295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57426" cy="2329578"/>
            </a:xfrm>
            <a:custGeom>
              <a:avLst/>
              <a:gdLst/>
              <a:ahLst/>
              <a:cxnLst/>
              <a:rect r="r" b="b" t="t" l="l"/>
              <a:pathLst>
                <a:path h="2329578" w="1757426">
                  <a:moveTo>
                    <a:pt x="79177" y="0"/>
                  </a:moveTo>
                  <a:lnTo>
                    <a:pt x="1678249" y="0"/>
                  </a:lnTo>
                  <a:cubicBezTo>
                    <a:pt x="1721977" y="0"/>
                    <a:pt x="1757426" y="35449"/>
                    <a:pt x="1757426" y="79177"/>
                  </a:cubicBezTo>
                  <a:lnTo>
                    <a:pt x="1757426" y="2250401"/>
                  </a:lnTo>
                  <a:cubicBezTo>
                    <a:pt x="1757426" y="2294130"/>
                    <a:pt x="1721977" y="2329578"/>
                    <a:pt x="1678249" y="2329578"/>
                  </a:cubicBezTo>
                  <a:lnTo>
                    <a:pt x="79177" y="2329578"/>
                  </a:lnTo>
                  <a:cubicBezTo>
                    <a:pt x="35449" y="2329578"/>
                    <a:pt x="0" y="2294130"/>
                    <a:pt x="0" y="2250401"/>
                  </a:cubicBezTo>
                  <a:lnTo>
                    <a:pt x="0" y="79177"/>
                  </a:lnTo>
                  <a:cubicBezTo>
                    <a:pt x="0" y="35449"/>
                    <a:pt x="35449" y="0"/>
                    <a:pt x="79177" y="0"/>
                  </a:cubicBezTo>
                  <a:close/>
                </a:path>
              </a:pathLst>
            </a:custGeom>
            <a:solidFill>
              <a:srgbClr val="FFBE2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757426" cy="23772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751380" y="3012751"/>
            <a:ext cx="4986774" cy="6610282"/>
            <a:chOff x="0" y="0"/>
            <a:chExt cx="1757426" cy="232957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57426" cy="2329578"/>
            </a:xfrm>
            <a:custGeom>
              <a:avLst/>
              <a:gdLst/>
              <a:ahLst/>
              <a:cxnLst/>
              <a:rect r="r" b="b" t="t" l="l"/>
              <a:pathLst>
                <a:path h="2329578" w="1757426">
                  <a:moveTo>
                    <a:pt x="79177" y="0"/>
                  </a:moveTo>
                  <a:lnTo>
                    <a:pt x="1678249" y="0"/>
                  </a:lnTo>
                  <a:cubicBezTo>
                    <a:pt x="1721977" y="0"/>
                    <a:pt x="1757426" y="35449"/>
                    <a:pt x="1757426" y="79177"/>
                  </a:cubicBezTo>
                  <a:lnTo>
                    <a:pt x="1757426" y="2250401"/>
                  </a:lnTo>
                  <a:cubicBezTo>
                    <a:pt x="1757426" y="2294130"/>
                    <a:pt x="1721977" y="2329578"/>
                    <a:pt x="1678249" y="2329578"/>
                  </a:cubicBezTo>
                  <a:lnTo>
                    <a:pt x="79177" y="2329578"/>
                  </a:lnTo>
                  <a:cubicBezTo>
                    <a:pt x="35449" y="2329578"/>
                    <a:pt x="0" y="2294130"/>
                    <a:pt x="0" y="2250401"/>
                  </a:cubicBezTo>
                  <a:lnTo>
                    <a:pt x="0" y="79177"/>
                  </a:lnTo>
                  <a:cubicBezTo>
                    <a:pt x="0" y="35449"/>
                    <a:pt x="35449" y="0"/>
                    <a:pt x="79177" y="0"/>
                  </a:cubicBezTo>
                  <a:close/>
                </a:path>
              </a:pathLst>
            </a:custGeom>
            <a:solidFill>
              <a:srgbClr val="FCE19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757426" cy="23772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272526" y="3134786"/>
            <a:ext cx="4986774" cy="6488247"/>
            <a:chOff x="0" y="0"/>
            <a:chExt cx="1757426" cy="228657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57426" cy="2286571"/>
            </a:xfrm>
            <a:custGeom>
              <a:avLst/>
              <a:gdLst/>
              <a:ahLst/>
              <a:cxnLst/>
              <a:rect r="r" b="b" t="t" l="l"/>
              <a:pathLst>
                <a:path h="2286571" w="1757426">
                  <a:moveTo>
                    <a:pt x="79177" y="0"/>
                  </a:moveTo>
                  <a:lnTo>
                    <a:pt x="1678249" y="0"/>
                  </a:lnTo>
                  <a:cubicBezTo>
                    <a:pt x="1721977" y="0"/>
                    <a:pt x="1757426" y="35449"/>
                    <a:pt x="1757426" y="79177"/>
                  </a:cubicBezTo>
                  <a:lnTo>
                    <a:pt x="1757426" y="2207394"/>
                  </a:lnTo>
                  <a:cubicBezTo>
                    <a:pt x="1757426" y="2251122"/>
                    <a:pt x="1721977" y="2286571"/>
                    <a:pt x="1678249" y="2286571"/>
                  </a:cubicBezTo>
                  <a:lnTo>
                    <a:pt x="79177" y="2286571"/>
                  </a:lnTo>
                  <a:cubicBezTo>
                    <a:pt x="35449" y="2286571"/>
                    <a:pt x="0" y="2251122"/>
                    <a:pt x="0" y="2207394"/>
                  </a:cubicBezTo>
                  <a:lnTo>
                    <a:pt x="0" y="79177"/>
                  </a:lnTo>
                  <a:cubicBezTo>
                    <a:pt x="0" y="35449"/>
                    <a:pt x="35449" y="0"/>
                    <a:pt x="79177" y="0"/>
                  </a:cubicBezTo>
                  <a:close/>
                </a:path>
              </a:pathLst>
            </a:custGeom>
            <a:solidFill>
              <a:srgbClr val="FFBE2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757426" cy="23341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true" flipV="false" rot="0">
            <a:off x="15335831" y="93690"/>
            <a:ext cx="2731869" cy="2390385"/>
          </a:xfrm>
          <a:custGeom>
            <a:avLst/>
            <a:gdLst/>
            <a:ahLst/>
            <a:cxnLst/>
            <a:rect r="r" b="b" t="t" l="l"/>
            <a:pathLst>
              <a:path h="2390385" w="2731869">
                <a:moveTo>
                  <a:pt x="2731869" y="0"/>
                </a:moveTo>
                <a:lnTo>
                  <a:pt x="0" y="0"/>
                </a:lnTo>
                <a:lnTo>
                  <a:pt x="0" y="2390385"/>
                </a:lnTo>
                <a:lnTo>
                  <a:pt x="2731869" y="2390385"/>
                </a:lnTo>
                <a:lnTo>
                  <a:pt x="27318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3" id="13"/>
          <p:cNvGrpSpPr/>
          <p:nvPr/>
        </p:nvGrpSpPr>
        <p:grpSpPr>
          <a:xfrm rot="0">
            <a:off x="1589973" y="3256821"/>
            <a:ext cx="3864228" cy="4012934"/>
            <a:chOff x="0" y="0"/>
            <a:chExt cx="5152304" cy="5350579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57150"/>
              <a:ext cx="5152304" cy="6356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12"/>
                </a:lnSpc>
                <a:spcBef>
                  <a:spcPct val="0"/>
                </a:spcBef>
              </a:pPr>
              <a:r>
                <a:rPr lang="en-US" b="true" sz="2794">
                  <a:solidFill>
                    <a:srgbClr val="000000"/>
                  </a:solidFill>
                  <a:latin typeface="Cooper BT Bold"/>
                  <a:ea typeface="Cooper BT Bold"/>
                  <a:cs typeface="Cooper BT Bold"/>
                  <a:sym typeface="Cooper BT Bold"/>
                </a:rPr>
                <a:t>CARGA DE DATOS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949917"/>
              <a:ext cx="5152304" cy="44006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23"/>
                </a:lnSpc>
                <a:spcBef>
                  <a:spcPct val="0"/>
                </a:spcBef>
              </a:pPr>
              <a:r>
                <a:rPr lang="en-US" sz="2088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Importación del</a:t>
              </a:r>
              <a:r>
                <a:rPr lang="en-US" sz="2088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conjunto de datos desde un repositorio en GitHub llamado (dataTraining).</a:t>
              </a:r>
            </a:p>
            <a:p>
              <a:pPr algn="ctr" marL="0" indent="0" lvl="0">
                <a:lnSpc>
                  <a:spcPts val="2923"/>
                </a:lnSpc>
                <a:spcBef>
                  <a:spcPct val="0"/>
                </a:spcBef>
              </a:pPr>
            </a:p>
            <a:p>
              <a:pPr algn="ctr" marL="0" indent="0" lvl="0">
                <a:lnSpc>
                  <a:spcPts val="2923"/>
                </a:lnSpc>
                <a:spcBef>
                  <a:spcPct val="0"/>
                </a:spcBef>
              </a:pPr>
            </a:p>
            <a:p>
              <a:pPr algn="ctr" marL="0" indent="0" lvl="0">
                <a:lnSpc>
                  <a:spcPts val="2923"/>
                </a:lnSpc>
                <a:spcBef>
                  <a:spcPct val="0"/>
                </a:spcBef>
              </a:pPr>
            </a:p>
            <a:p>
              <a:pPr algn="ctr" marL="0" indent="0" lvl="0">
                <a:lnSpc>
                  <a:spcPts val="2923"/>
                </a:lnSpc>
                <a:spcBef>
                  <a:spcPct val="0"/>
                </a:spcBef>
              </a:pPr>
            </a:p>
            <a:p>
              <a:pPr algn="ctr" marL="0" indent="0" lvl="0">
                <a:lnSpc>
                  <a:spcPts val="2923"/>
                </a:lnSpc>
                <a:spcBef>
                  <a:spcPct val="0"/>
                </a:spcBef>
              </a:pPr>
            </a:p>
            <a:p>
              <a:pPr algn="ctr" marL="0" indent="0" lvl="0">
                <a:lnSpc>
                  <a:spcPts val="292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267946" y="3090133"/>
            <a:ext cx="3857093" cy="6727169"/>
            <a:chOff x="0" y="0"/>
            <a:chExt cx="5142791" cy="8969559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57150"/>
              <a:ext cx="5142791" cy="1308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b="true" sz="2800">
                  <a:solidFill>
                    <a:srgbClr val="000000"/>
                  </a:solidFill>
                  <a:latin typeface="Cooper BT Bold"/>
                  <a:ea typeface="Cooper BT Bold"/>
                  <a:cs typeface="Cooper BT Bold"/>
                  <a:sym typeface="Cooper BT Bold"/>
                </a:rPr>
                <a:t>PRE-PROCESAMIENTO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623626"/>
              <a:ext cx="5142791" cy="73459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51779" indent="-225889" lvl="1">
                <a:lnSpc>
                  <a:spcPts val="2929"/>
                </a:lnSpc>
                <a:buFont typeface="Arial"/>
                <a:buChar char="•"/>
              </a:pPr>
              <a:r>
                <a:rPr lang="en-US" sz="2092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Basado en la columna Plot</a:t>
              </a:r>
            </a:p>
            <a:p>
              <a:pPr algn="l" marL="451779" indent="-225889" lvl="1">
                <a:lnSpc>
                  <a:spcPts val="2929"/>
                </a:lnSpc>
                <a:buFont typeface="Arial"/>
                <a:buChar char="•"/>
              </a:pPr>
              <a:r>
                <a:rPr lang="en-US" sz="2092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Combinación del título y la descripción.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Conversión del texto a minúsculas.</a:t>
              </a:r>
            </a:p>
            <a:p>
              <a:pPr algn="l" marL="451779" indent="-225889" lvl="1">
                <a:lnSpc>
                  <a:spcPts val="2929"/>
                </a:lnSpc>
                <a:buFont typeface="Arial"/>
                <a:buChar char="•"/>
              </a:pPr>
              <a:r>
                <a:rPr lang="en-US" sz="2092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Eliminación de signos de puntuación, números y espacios.</a:t>
              </a:r>
            </a:p>
            <a:p>
              <a:pPr algn="l" marL="451779" indent="-225889" lvl="1">
                <a:lnSpc>
                  <a:spcPts val="2929"/>
                </a:lnSpc>
                <a:buFont typeface="Arial"/>
                <a:buChar char="•"/>
              </a:pPr>
              <a:r>
                <a:rPr lang="en-US" sz="2092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Tokenización para dividir el texto en palabras.</a:t>
              </a:r>
            </a:p>
            <a:p>
              <a:pPr algn="l" marL="451779" indent="-225889" lvl="1">
                <a:lnSpc>
                  <a:spcPts val="2929"/>
                </a:lnSpc>
                <a:buFont typeface="Arial"/>
                <a:buChar char="•"/>
              </a:pPr>
              <a:r>
                <a:rPr lang="en-US" sz="2092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Eliminación de "stopwords" (palabras comunes).</a:t>
              </a:r>
            </a:p>
            <a:p>
              <a:pPr algn="l" marL="451779" indent="-225889" lvl="1">
                <a:lnSpc>
                  <a:spcPts val="2929"/>
                </a:lnSpc>
                <a:buFont typeface="Arial"/>
                <a:buChar char="•"/>
              </a:pPr>
              <a:r>
                <a:rPr lang="en-US" sz="2092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Lematización para agrupar términos similares.</a:t>
              </a:r>
            </a:p>
            <a:p>
              <a:pPr algn="just" marL="0" indent="0" lvl="0">
                <a:lnSpc>
                  <a:spcPts val="292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830060" y="3256821"/>
            <a:ext cx="3871706" cy="5888969"/>
            <a:chOff x="0" y="0"/>
            <a:chExt cx="5162274" cy="7851959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57150"/>
              <a:ext cx="5162274" cy="6354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b="true" sz="2800">
                  <a:solidFill>
                    <a:srgbClr val="000000"/>
                  </a:solidFill>
                  <a:latin typeface="Cooper BT Bold"/>
                  <a:ea typeface="Cooper BT Bold"/>
                  <a:cs typeface="Cooper BT Bold"/>
                  <a:sym typeface="Cooper BT Bold"/>
                </a:rPr>
                <a:t>VECTORIZACIÓN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950526"/>
              <a:ext cx="5162274" cy="69014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51779" indent="-225889" lvl="1">
                <a:lnSpc>
                  <a:spcPts val="292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092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Bag of W</a:t>
              </a:r>
              <a:r>
                <a:rPr lang="en-US" sz="2092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ords: Matriz de frecuencias de términos con CountVectorizer.</a:t>
              </a:r>
            </a:p>
            <a:p>
              <a:pPr algn="l" marL="451779" indent="-225889" lvl="1">
                <a:lnSpc>
                  <a:spcPts val="292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092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TF-IDF: Ponderación de palabras con TfidfVectorizer.</a:t>
              </a:r>
            </a:p>
            <a:p>
              <a:pPr algn="l" marL="451779" indent="-225889" lvl="1">
                <a:lnSpc>
                  <a:spcPts val="292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092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Word2Vec: Vectores semánticos con el modelo gensim.</a:t>
              </a:r>
            </a:p>
            <a:p>
              <a:pPr algn="l" marL="451779" indent="-225889" lvl="1">
                <a:lnSpc>
                  <a:spcPts val="292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092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GloVe: Embeddings preentrenados para representaciones avanzadas de palabras.</a:t>
              </a:r>
            </a:p>
            <a:p>
              <a:pPr algn="ctr" marL="0" indent="0" lvl="0">
                <a:lnSpc>
                  <a:spcPts val="292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28700" y="942975"/>
            <a:ext cx="16230600" cy="87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PREPARACIÓN DE LOS DATOS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2215866" y="5836295"/>
            <a:ext cx="2612443" cy="2390385"/>
          </a:xfrm>
          <a:custGeom>
            <a:avLst/>
            <a:gdLst/>
            <a:ahLst/>
            <a:cxnLst/>
            <a:rect r="r" b="b" t="t" l="l"/>
            <a:pathLst>
              <a:path h="2390385" w="2612443">
                <a:moveTo>
                  <a:pt x="0" y="0"/>
                </a:moveTo>
                <a:lnTo>
                  <a:pt x="2612443" y="0"/>
                </a:lnTo>
                <a:lnTo>
                  <a:pt x="2612443" y="2390385"/>
                </a:lnTo>
                <a:lnTo>
                  <a:pt x="0" y="23903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DAGSd2jOKr8</dc:identifier>
  <dcterms:modified xsi:type="dcterms:W3CDTF">2011-08-01T06:04:30Z</dcterms:modified>
  <cp:revision>1</cp:revision>
  <dc:title>Presentación Películas Premios Cine Juvenil Negro Rojo</dc:title>
</cp:coreProperties>
</file>